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word/media/image3.svg>
</file>

<file path=word/media/image5.svg>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purl.org/dc/terms/"/>
    <ds:schemaRef ds:uri="http://schemas.microsoft.com/office/2006/documentManagement/types"/>
    <ds:schemaRef ds:uri="http://purl.org/dc/elements/1.1/"/>
    <ds:schemaRef ds:uri="http://purl.org/dc/dcmitype/"/>
    <ds:schemaRef ds:uri="http://schemas.openxmlformats.org/package/2006/metadata/core-properties"/>
    <ds:schemaRef ds:uri="http://www.w3.org/XML/1998/namespace"/>
    <ds:schemaRef ds:uri="http://schemas.microsoft.com/office/infopath/2007/PartnerControls"/>
    <ds:schemaRef ds:uri="16c05727-aa75-4e4a-9b5f-8a80a1165891"/>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TM03090430[[fn=Banded]]</Template>
  <TotalTime>0</TotalTime>
  <Words>1159</Words>
  <Application>Microsoft Office PowerPoint</Application>
  <PresentationFormat>Widescreen</PresentationFormat>
  <Paragraphs>127</Paragraphs>
  <Slides>24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Algerian</vt:lpstr>
      <vt:lpstr>Arial</vt:lpstr>
      <vt:lpstr>Bahnschrift Light Condensed</vt:lpstr>
      <vt:lpstr>Calibri</vt:lpstr>
      <vt:lpstr>Castellar</vt:lpstr>
      <vt:lpstr>Comic Sans MS</vt:lpstr>
      <vt:lpstr>Corbel</vt:lpstr>
      <vt:lpstr>verdana</vt:lpstr>
      <vt:lpstr>Wingdings</vt:lpstr>
      <vt:lpstr>Banded</vt:lpstr>
      <vt:lpstr>intranet</vt:lpstr>
      <vt:lpstr>                  What is intranet ?                                                                 </vt:lpstr>
      <vt:lpstr>               Intranet meaning!</vt:lpstr>
      <vt:lpstr>                           Intranet.</vt:lpstr>
      <vt:lpstr>PowerPoint Presentation</vt:lpstr>
      <vt:lpstr>         Use of intranet!</vt:lpstr>
      <vt:lpstr>       Intranet uses!</vt:lpstr>
      <vt:lpstr>      Uses of intranet!</vt:lpstr>
      <vt:lpstr> Technology behind intranet?                                                              (Meet)</vt:lpstr>
      <vt:lpstr>Technology behind intranet!</vt:lpstr>
      <vt:lpstr>ADVANTAGES OF INTRANET!                                                     (roshini)</vt:lpstr>
      <vt:lpstr>Advantages of intranet!</vt:lpstr>
      <vt:lpstr>       Advantages!</vt:lpstr>
      <vt:lpstr>  Intranet advantages.</vt:lpstr>
      <vt:lpstr>PowerPoint Presentation</vt:lpstr>
      <vt:lpstr>DISADVANTAGES OF INTRANET!</vt:lpstr>
      <vt:lpstr>Security and onboarding. </vt:lpstr>
      <vt:lpstr>        Updates OF INTRANET. </vt:lpstr>
      <vt:lpstr>    HISTORY OF INTRANET!                                                  (sTUTI)</vt:lpstr>
      <vt:lpstr> Diffference between intranet and internet.                                                                                                 (HARSH)</vt:lpstr>
      <vt:lpstr>DIFFERENCE BETWEEN INTRANET AND EXTRANET.                                                                                                                (KRISH.M)</vt:lpstr>
      <vt:lpstr>DIFFERENCE BETWEEN INTRANET &amp; EXTRANET.</vt:lpstr>
      <vt:lpstr>BENEFITS OF INTRANET &amp; EXTRANET!</vt:lpstr>
      <vt:lpstr>          THANK you!!ag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2021-03-01T14:09:51Z</dcterms:created>
  <dcterms:modified xsi:type="dcterms:W3CDTF">2021-03-02T05:24:21Z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2.jpg>
</file>

<file path=ppt/media/image3.jpeg>
</file>

<file path=ppt/media/image4.jpe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29"/>
  </p:notesMasterIdLst>
  <p:sldIdLst>
    <p:sldId id="266" r:id="rId5"/>
    <p:sldId id="267" r:id="rId6"/>
    <p:sldId id="268" r:id="rId7"/>
    <p:sldId id="269"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3" r:id="rId21"/>
    <p:sldId id="284" r:id="rId22"/>
    <p:sldId id="285" r:id="rId23"/>
    <p:sldId id="286" r:id="rId24"/>
    <p:sldId id="289" r:id="rId25"/>
    <p:sldId id="290" r:id="rId26"/>
    <p:sldId id="291" r:id="rId27"/>
    <p:sldId id="29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3A52079-6997-47B8-B262-4ED5D2EA2D74}"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60690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366678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AAA60CC4-6CA2-4A99-B83B-711E420D000E}" type="datetime1">
              <a:rPr lang="en-US" smtClean="0"/>
              <a:t>3/2/2021</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335477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98113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85238998-10EA-455D-8FDC-3EBC7E198582}" type="datetime1">
              <a:rPr lang="en-US" smtClean="0"/>
              <a:t>3/2/2021</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5810995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166205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83108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59285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88844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3/2/2021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98914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3/2/2021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466478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5CB83234-995D-4149-8E1E-BC120E9070D5}" type="datetime1">
              <a:rPr lang="en-US" smtClean="0"/>
              <a:t>3/2/2021</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85370798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word/media/image3.svg"/><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 Id="rId10" Type="http://schemas.openxmlformats.org/officeDocument/2006/relationships/image" Target="../../word/media/image5.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0000"/>
            <a:lumOff val="10000"/>
          </a:schemeClr>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88518" y="490770"/>
            <a:ext cx="7769682" cy="1830399"/>
          </a:xfrm>
        </p:spPr>
        <p:txBody>
          <a:bodyPr>
            <a:normAutofit/>
          </a:bodyPr>
          <a:lstStyle/>
          <a:p>
            <a:pPr algn="l"/>
            <a:r>
              <a:rPr lang="en-US" sz="8000" dirty="0" smtClean="0">
                <a:solidFill>
                  <a:srgbClr val="FFFF00"/>
                </a:solidFill>
                <a:latin typeface="Algerian" panose="04020705040A02060702" pitchFamily="82" charset="0"/>
              </a:rPr>
              <a:t>intranet</a:t>
            </a:r>
            <a:endParaRPr lang="en-US" sz="8000" dirty="0">
              <a:solidFill>
                <a:srgbClr val="FFFF00"/>
              </a:solidFill>
              <a:latin typeface="Algerian" panose="04020705040A02060702" pitchFamily="82" charset="0"/>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10087" y="2811929"/>
            <a:ext cx="5268177" cy="531866"/>
          </a:xfrm>
        </p:spPr>
        <p:txBody>
          <a:bodyPr>
            <a:noAutofit/>
          </a:bodyPr>
          <a:lstStyle/>
          <a:p>
            <a:pPr algn="just"/>
            <a:r>
              <a:rPr lang="en-US" dirty="0" smtClean="0">
                <a:solidFill>
                  <a:srgbClr val="FFFF00"/>
                </a:solidFill>
                <a:latin typeface="Algerian" panose="04020705040A02060702" pitchFamily="82" charset="0"/>
              </a:rPr>
              <a:t>1. </a:t>
            </a:r>
            <a:r>
              <a:rPr lang="en-US" dirty="0" err="1" smtClean="0">
                <a:solidFill>
                  <a:srgbClr val="FFFF00"/>
                </a:solidFill>
                <a:latin typeface="Algerian" panose="04020705040A02060702" pitchFamily="82" charset="0"/>
              </a:rPr>
              <a:t>Sparsh</a:t>
            </a:r>
            <a:r>
              <a:rPr lang="en-US" dirty="0" smtClean="0">
                <a:solidFill>
                  <a:srgbClr val="FFFF00"/>
                </a:solidFill>
                <a:latin typeface="Algerian" panose="04020705040A02060702" pitchFamily="82" charset="0"/>
              </a:rPr>
              <a:t> shah / </a:t>
            </a:r>
            <a:r>
              <a:rPr lang="en-US" dirty="0" err="1" smtClean="0">
                <a:solidFill>
                  <a:srgbClr val="FFFF00"/>
                </a:solidFill>
                <a:latin typeface="Algerian" panose="04020705040A02060702" pitchFamily="82" charset="0"/>
              </a:rPr>
              <a:t>krish</a:t>
            </a:r>
            <a:r>
              <a:rPr lang="en-US" dirty="0" smtClean="0">
                <a:solidFill>
                  <a:srgbClr val="FFFF00"/>
                </a:solidFill>
                <a:latin typeface="Algerian" panose="04020705040A02060702" pitchFamily="82" charset="0"/>
              </a:rPr>
              <a:t> </a:t>
            </a:r>
            <a:r>
              <a:rPr lang="en-US" dirty="0" err="1">
                <a:solidFill>
                  <a:srgbClr val="FFFF00"/>
                </a:solidFill>
                <a:latin typeface="Algerian" panose="04020705040A02060702" pitchFamily="82" charset="0"/>
              </a:rPr>
              <a:t>chanchad</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2. </a:t>
            </a:r>
            <a:r>
              <a:rPr lang="en-US" dirty="0" err="1">
                <a:solidFill>
                  <a:srgbClr val="FFFF00"/>
                </a:solidFill>
                <a:latin typeface="Algerian" panose="04020705040A02060702" pitchFamily="82" charset="0"/>
              </a:rPr>
              <a:t>aniket</a:t>
            </a:r>
            <a:r>
              <a:rPr lang="en-US" dirty="0">
                <a:solidFill>
                  <a:srgbClr val="FFFF00"/>
                </a:solidFill>
                <a:latin typeface="Algerian" panose="04020705040A02060702" pitchFamily="82" charset="0"/>
              </a:rPr>
              <a:t> Shukla</a:t>
            </a:r>
          </a:p>
          <a:p>
            <a:pPr algn="just"/>
            <a:r>
              <a:rPr lang="en-US" dirty="0" smtClean="0">
                <a:solidFill>
                  <a:srgbClr val="FFFF00"/>
                </a:solidFill>
                <a:latin typeface="Algerian" panose="04020705040A02060702" pitchFamily="82" charset="0"/>
              </a:rPr>
              <a:t>3. </a:t>
            </a:r>
            <a:r>
              <a:rPr lang="en-US" dirty="0">
                <a:solidFill>
                  <a:srgbClr val="FFFF00"/>
                </a:solidFill>
                <a:latin typeface="Algerian" panose="04020705040A02060702" pitchFamily="82" charset="0"/>
              </a:rPr>
              <a:t>meet </a:t>
            </a:r>
            <a:r>
              <a:rPr lang="en-US" dirty="0" err="1">
                <a:solidFill>
                  <a:srgbClr val="FFFF00"/>
                </a:solidFill>
                <a:latin typeface="Algerian" panose="04020705040A02060702" pitchFamily="82" charset="0"/>
              </a:rPr>
              <a:t>mendapara</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4. </a:t>
            </a:r>
            <a:r>
              <a:rPr lang="en-US" dirty="0" err="1">
                <a:solidFill>
                  <a:srgbClr val="FFFF00"/>
                </a:solidFill>
                <a:latin typeface="Algerian" panose="04020705040A02060702" pitchFamily="82" charset="0"/>
              </a:rPr>
              <a:t>roshini</a:t>
            </a:r>
            <a:r>
              <a:rPr lang="en-US" dirty="0">
                <a:solidFill>
                  <a:srgbClr val="FFFF00"/>
                </a:solidFill>
                <a:latin typeface="Algerian" panose="04020705040A02060702" pitchFamily="82" charset="0"/>
              </a:rPr>
              <a:t> </a:t>
            </a:r>
            <a:r>
              <a:rPr lang="en-US" dirty="0" err="1">
                <a:solidFill>
                  <a:srgbClr val="FFFF00"/>
                </a:solidFill>
                <a:latin typeface="Algerian" panose="04020705040A02060702" pitchFamily="82" charset="0"/>
              </a:rPr>
              <a:t>singh</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5. </a:t>
            </a:r>
            <a:r>
              <a:rPr lang="en-US" dirty="0" err="1">
                <a:solidFill>
                  <a:srgbClr val="FFFF00"/>
                </a:solidFill>
                <a:latin typeface="Algerian" panose="04020705040A02060702" pitchFamily="82" charset="0"/>
              </a:rPr>
              <a:t>vivek</a:t>
            </a:r>
            <a:r>
              <a:rPr lang="en-US" dirty="0">
                <a:solidFill>
                  <a:srgbClr val="FFFF00"/>
                </a:solidFill>
                <a:latin typeface="Algerian" panose="04020705040A02060702" pitchFamily="82" charset="0"/>
              </a:rPr>
              <a:t> </a:t>
            </a:r>
            <a:r>
              <a:rPr lang="en-US" dirty="0" err="1">
                <a:solidFill>
                  <a:srgbClr val="FFFF00"/>
                </a:solidFill>
                <a:latin typeface="Algerian" panose="04020705040A02060702" pitchFamily="82" charset="0"/>
              </a:rPr>
              <a:t>purohit</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6. </a:t>
            </a:r>
            <a:r>
              <a:rPr lang="en-US" dirty="0" err="1">
                <a:solidFill>
                  <a:srgbClr val="FFFF00"/>
                </a:solidFill>
                <a:latin typeface="Algerian" panose="04020705040A02060702" pitchFamily="82" charset="0"/>
              </a:rPr>
              <a:t>stuti</a:t>
            </a:r>
            <a:r>
              <a:rPr lang="en-US" dirty="0">
                <a:solidFill>
                  <a:srgbClr val="FFFF00"/>
                </a:solidFill>
                <a:latin typeface="Algerian" panose="04020705040A02060702" pitchFamily="82" charset="0"/>
              </a:rPr>
              <a:t> </a:t>
            </a:r>
            <a:r>
              <a:rPr lang="en-US" dirty="0" err="1">
                <a:solidFill>
                  <a:srgbClr val="FFFF00"/>
                </a:solidFill>
                <a:latin typeface="Algerian" panose="04020705040A02060702" pitchFamily="82" charset="0"/>
              </a:rPr>
              <a:t>limbachaiya</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7. Harsh </a:t>
            </a:r>
            <a:r>
              <a:rPr lang="en-US" dirty="0" err="1" smtClean="0">
                <a:solidFill>
                  <a:srgbClr val="FFFF00"/>
                </a:solidFill>
                <a:latin typeface="Algerian" panose="04020705040A02060702" pitchFamily="82" charset="0"/>
              </a:rPr>
              <a:t>davra</a:t>
            </a:r>
            <a:endParaRPr lang="en-US" dirty="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8. </a:t>
            </a:r>
            <a:r>
              <a:rPr lang="en-US" dirty="0" err="1" smtClean="0">
                <a:solidFill>
                  <a:srgbClr val="FFFF00"/>
                </a:solidFill>
                <a:latin typeface="Algerian" panose="04020705040A02060702" pitchFamily="82" charset="0"/>
              </a:rPr>
              <a:t>Krish</a:t>
            </a:r>
            <a:r>
              <a:rPr lang="en-US" dirty="0" smtClean="0">
                <a:solidFill>
                  <a:srgbClr val="FFFF00"/>
                </a:solidFill>
                <a:latin typeface="Algerian" panose="04020705040A02060702" pitchFamily="82" charset="0"/>
              </a:rPr>
              <a:t> </a:t>
            </a:r>
            <a:r>
              <a:rPr lang="en-US" dirty="0" err="1" smtClean="0">
                <a:solidFill>
                  <a:srgbClr val="FFFF00"/>
                </a:solidFill>
                <a:latin typeface="Algerian" panose="04020705040A02060702" pitchFamily="82" charset="0"/>
              </a:rPr>
              <a:t>menat</a:t>
            </a:r>
            <a:endParaRPr lang="en-US" dirty="0" smtClean="0">
              <a:solidFill>
                <a:srgbClr val="FFFF00"/>
              </a:solidFill>
              <a:latin typeface="Algerian" panose="04020705040A02060702" pitchFamily="82" charset="0"/>
            </a:endParaRPr>
          </a:p>
          <a:p>
            <a:pPr algn="just"/>
            <a:r>
              <a:rPr lang="en-US" dirty="0" smtClean="0">
                <a:solidFill>
                  <a:srgbClr val="FFFF00"/>
                </a:solidFill>
                <a:latin typeface="Algerian" panose="04020705040A02060702" pitchFamily="82" charset="0"/>
              </a:rPr>
              <a:t>9. </a:t>
            </a:r>
            <a:r>
              <a:rPr lang="en-US" dirty="0" err="1" smtClean="0">
                <a:solidFill>
                  <a:srgbClr val="FFFF00"/>
                </a:solidFill>
                <a:latin typeface="Algerian" panose="04020705040A02060702" pitchFamily="82" charset="0"/>
              </a:rPr>
              <a:t>Mustakim</a:t>
            </a:r>
            <a:r>
              <a:rPr lang="en-US" dirty="0" smtClean="0">
                <a:solidFill>
                  <a:srgbClr val="FFFF00"/>
                </a:solidFill>
                <a:latin typeface="Algerian" panose="04020705040A02060702" pitchFamily="82" charset="0"/>
              </a:rPr>
              <a:t> Sayyad</a:t>
            </a:r>
          </a:p>
          <a:p>
            <a:pPr algn="just"/>
            <a:endParaRPr lang="en-US" dirty="0">
              <a:solidFill>
                <a:srgbClr val="FFFF00"/>
              </a:solidFill>
              <a:latin typeface="Algerian" panose="04020705040A02060702" pitchFamily="82" charset="0"/>
            </a:endParaRPr>
          </a:p>
          <a:p>
            <a:pPr algn="just">
              <a:spcAft>
                <a:spcPts val="600"/>
              </a:spcAft>
            </a:pPr>
            <a:endParaRPr lang="en-US" dirty="0">
              <a:solidFill>
                <a:srgbClr val="FFFF00"/>
              </a:solidFill>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90"/>
                                          </p:val>
                                        </p:tav>
                                        <p:tav tm="100000">
                                          <p:val>
                                            <p:fltVal val="0"/>
                                          </p:val>
                                        </p:tav>
                                      </p:tavLst>
                                    </p:anim>
                                    <p:animEffect transition="in" filter="fade">
                                      <p:cBhvr>
                                        <p:cTn id="10"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solidFill>
                  <a:srgbClr val="FF0000"/>
                </a:solidFill>
                <a:latin typeface="Algerian" panose="04020705040A02060702" pitchFamily="82" charset="0"/>
              </a:rPr>
              <a:t>Technology behind intranet!</a:t>
            </a:r>
            <a:endParaRPr lang="en-US" sz="48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Autofit/>
          </a:bodyPr>
          <a:lstStyle/>
          <a:p>
            <a:r>
              <a:rPr lang="en-GB" sz="3200" dirty="0">
                <a:solidFill>
                  <a:schemeClr val="bg1"/>
                </a:solidFill>
              </a:rPr>
              <a:t>Internet connectivity with firewall protection Servers: Web, E-Mail, Proxy, </a:t>
            </a:r>
            <a:r>
              <a:rPr lang="en-GB" sz="3200" dirty="0" smtClean="0">
                <a:solidFill>
                  <a:schemeClr val="bg1"/>
                </a:solidFill>
              </a:rPr>
              <a:t>DNS</a:t>
            </a:r>
          </a:p>
          <a:p>
            <a:r>
              <a:rPr lang="en-GB" sz="3200" dirty="0" smtClean="0">
                <a:solidFill>
                  <a:schemeClr val="bg1"/>
                </a:solidFill>
              </a:rPr>
              <a:t>Mozilla </a:t>
            </a:r>
            <a:r>
              <a:rPr lang="en-GB" sz="3200" dirty="0">
                <a:solidFill>
                  <a:schemeClr val="bg1"/>
                </a:solidFill>
              </a:rPr>
              <a:t>and the Firefox browser extension developer community have created a range of tools that can simplify and speed up your browser extension development. This page provides a summary of those tools including details on the features each offers, how to get started, where in the development cycle it fits, and links to useful resources.</a:t>
            </a:r>
            <a:endParaRPr lang="en-IN" sz="3200" dirty="0">
              <a:solidFill>
                <a:schemeClr val="bg1"/>
              </a:solidFill>
            </a:endParaRPr>
          </a:p>
        </p:txBody>
      </p:sp>
    </p:spTree>
    <p:extLst>
      <p:ext uri="{BB962C8B-B14F-4D97-AF65-F5344CB8AC3E}">
        <p14:creationId xmlns:p14="http://schemas.microsoft.com/office/powerpoint/2010/main" val="1743682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solidFill>
                  <a:srgbClr val="FF0000"/>
                </a:solidFill>
                <a:latin typeface="Algerian" pitchFamily="82" charset="0"/>
              </a:rPr>
              <a:t>ADVANTAGES OF </a:t>
            </a:r>
            <a:r>
              <a:rPr lang="en-US" sz="4800" dirty="0" smtClean="0">
                <a:solidFill>
                  <a:srgbClr val="FF0000"/>
                </a:solidFill>
                <a:latin typeface="Algerian" pitchFamily="82" charset="0"/>
              </a:rPr>
              <a:t>INTRANET!</a:t>
            </a:r>
            <a:br>
              <a:rPr lang="en-US" sz="4800" dirty="0" smtClean="0">
                <a:solidFill>
                  <a:srgbClr val="FF0000"/>
                </a:solidFill>
                <a:latin typeface="Algerian" pitchFamily="82" charset="0"/>
              </a:rPr>
            </a:br>
            <a:r>
              <a:rPr lang="en-US" sz="4800" dirty="0">
                <a:solidFill>
                  <a:srgbClr val="FF0000"/>
                </a:solidFill>
                <a:latin typeface="Algerian" pitchFamily="82" charset="0"/>
              </a:rPr>
              <a:t> </a:t>
            </a:r>
            <a:r>
              <a:rPr lang="en-US" sz="4800" dirty="0" smtClean="0">
                <a:solidFill>
                  <a:srgbClr val="FF0000"/>
                </a:solidFill>
                <a:latin typeface="Algerian" pitchFamily="82" charset="0"/>
              </a:rPr>
              <a:t>                                                   </a:t>
            </a:r>
            <a:r>
              <a:rPr lang="en-US" sz="2700" dirty="0" smtClean="0">
                <a:solidFill>
                  <a:srgbClr val="FF0000"/>
                </a:solidFill>
                <a:latin typeface="Algerian" pitchFamily="82" charset="0"/>
              </a:rPr>
              <a:t>(</a:t>
            </a:r>
            <a:r>
              <a:rPr lang="en-US" sz="2700" dirty="0" err="1" smtClean="0">
                <a:solidFill>
                  <a:srgbClr val="FF0000"/>
                </a:solidFill>
                <a:latin typeface="Algerian" pitchFamily="82" charset="0"/>
              </a:rPr>
              <a:t>roshini</a:t>
            </a:r>
            <a:r>
              <a:rPr lang="en-US" sz="2700" dirty="0" smtClean="0">
                <a:solidFill>
                  <a:srgbClr val="FF0000"/>
                </a:solidFill>
                <a:latin typeface="Algerian" pitchFamily="82" charset="0"/>
              </a:rPr>
              <a:t>)</a:t>
            </a:r>
            <a:endParaRPr lang="en-US" sz="2700" dirty="0">
              <a:solidFill>
                <a:srgbClr val="FF000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37492" y="2379062"/>
            <a:ext cx="8168054" cy="3767960"/>
          </a:xfrm>
          <a:prstGeom prst="rect">
            <a:avLst/>
          </a:prstGeom>
        </p:spPr>
      </p:pic>
    </p:spTree>
    <p:extLst>
      <p:ext uri="{BB962C8B-B14F-4D97-AF65-F5344CB8AC3E}">
        <p14:creationId xmlns:p14="http://schemas.microsoft.com/office/powerpoint/2010/main" val="1829824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solidFill>
                  <a:srgbClr val="FF0000"/>
                </a:solidFill>
                <a:latin typeface="Algerian" panose="04020705040A02060702" pitchFamily="82" charset="0"/>
              </a:rPr>
              <a:t>Advantages of intranet!</a:t>
            </a:r>
            <a:endParaRPr lang="en-US" sz="54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fontScale="92500" lnSpcReduction="10000"/>
          </a:bodyPr>
          <a:lstStyle/>
          <a:p>
            <a:pPr marL="285750" indent="-285750">
              <a:buFont typeface="Wingdings" pitchFamily="2" charset="2"/>
              <a:buChar char="v"/>
            </a:pPr>
            <a:r>
              <a:rPr lang="en-US" sz="3200" dirty="0">
                <a:solidFill>
                  <a:schemeClr val="bg1"/>
                </a:solidFill>
                <a:latin typeface="Castellar" pitchFamily="18" charset="0"/>
              </a:rPr>
              <a:t> </a:t>
            </a:r>
            <a:r>
              <a:rPr lang="en-US" sz="2800" dirty="0">
                <a:solidFill>
                  <a:schemeClr val="bg1"/>
                </a:solidFill>
                <a:latin typeface="Algerian" pitchFamily="82" charset="0"/>
              </a:rPr>
              <a:t>COST EFFECTIVE </a:t>
            </a:r>
            <a:r>
              <a:rPr lang="en-US" sz="2800" dirty="0">
                <a:solidFill>
                  <a:schemeClr val="bg1"/>
                </a:solidFill>
              </a:rPr>
              <a:t>: </a:t>
            </a:r>
          </a:p>
          <a:p>
            <a:r>
              <a:rPr lang="en-US" sz="2800" dirty="0">
                <a:solidFill>
                  <a:schemeClr val="bg1"/>
                </a:solidFill>
              </a:rPr>
              <a:t>          </a:t>
            </a:r>
          </a:p>
          <a:p>
            <a:r>
              <a:rPr lang="en-US" dirty="0">
                <a:solidFill>
                  <a:schemeClr val="bg1"/>
                </a:solidFill>
                <a:latin typeface="Castellar" pitchFamily="18" charset="0"/>
              </a:rPr>
              <a:t> The expense of communicating </a:t>
            </a:r>
            <a:r>
              <a:rPr lang="en-US" dirty="0" err="1">
                <a:solidFill>
                  <a:schemeClr val="bg1"/>
                </a:solidFill>
                <a:latin typeface="Castellar" pitchFamily="18" charset="0"/>
              </a:rPr>
              <a:t>infoRMATION</a:t>
            </a:r>
            <a:endParaRPr lang="en-US" dirty="0">
              <a:solidFill>
                <a:schemeClr val="bg1"/>
              </a:solidFill>
              <a:latin typeface="Castellar" pitchFamily="18" charset="0"/>
            </a:endParaRPr>
          </a:p>
          <a:p>
            <a:r>
              <a:rPr lang="en-US" dirty="0">
                <a:solidFill>
                  <a:schemeClr val="bg1"/>
                </a:solidFill>
                <a:latin typeface="Castellar" pitchFamily="18" charset="0"/>
              </a:rPr>
              <a:t> USING INTRANET IS EXTREMELY LOW .</a:t>
            </a:r>
          </a:p>
          <a:p>
            <a:pPr marL="0" indent="0">
              <a:buNone/>
            </a:pPr>
            <a:endParaRPr lang="en-US" sz="2400" dirty="0">
              <a:solidFill>
                <a:schemeClr val="bg1"/>
              </a:solidFill>
              <a:latin typeface="Algerian" pitchFamily="82" charset="0"/>
            </a:endParaRPr>
          </a:p>
          <a:p>
            <a:pPr marL="457200" indent="-457200">
              <a:buFont typeface="Wingdings" pitchFamily="2" charset="2"/>
              <a:buChar char="v"/>
            </a:pPr>
            <a:r>
              <a:rPr lang="en-US" sz="2800" dirty="0">
                <a:solidFill>
                  <a:schemeClr val="bg1"/>
                </a:solidFill>
                <a:latin typeface="Algerian" pitchFamily="82" charset="0"/>
              </a:rPr>
              <a:t>AVAILABILITY :</a:t>
            </a:r>
          </a:p>
          <a:p>
            <a:endParaRPr lang="en-US" sz="2800" dirty="0">
              <a:solidFill>
                <a:schemeClr val="bg1"/>
              </a:solidFill>
              <a:latin typeface="Algerian" pitchFamily="82" charset="0"/>
            </a:endParaRPr>
          </a:p>
          <a:p>
            <a:r>
              <a:rPr lang="en-US" sz="2800" dirty="0">
                <a:solidFill>
                  <a:schemeClr val="bg1"/>
                </a:solidFill>
                <a:latin typeface="Algerian" pitchFamily="82" charset="0"/>
              </a:rPr>
              <a:t>  </a:t>
            </a:r>
            <a:r>
              <a:rPr lang="en-US" dirty="0">
                <a:solidFill>
                  <a:schemeClr val="bg1"/>
                </a:solidFill>
                <a:latin typeface="Castellar" pitchFamily="18" charset="0"/>
              </a:rPr>
              <a:t>By using intranet employees can access </a:t>
            </a:r>
          </a:p>
          <a:p>
            <a:r>
              <a:rPr lang="en-US" dirty="0">
                <a:solidFill>
                  <a:schemeClr val="bg1"/>
                </a:solidFill>
                <a:latin typeface="Castellar" pitchFamily="18" charset="0"/>
              </a:rPr>
              <a:t>  their information anytime and anywhere. </a:t>
            </a:r>
          </a:p>
        </p:txBody>
      </p:sp>
    </p:spTree>
    <p:extLst>
      <p:ext uri="{BB962C8B-B14F-4D97-AF65-F5344CB8AC3E}">
        <p14:creationId xmlns:p14="http://schemas.microsoft.com/office/powerpoint/2010/main" val="4206569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smtClean="0">
                <a:solidFill>
                  <a:srgbClr val="FF0000"/>
                </a:solidFill>
                <a:latin typeface="Algerian" panose="04020705040A02060702" pitchFamily="82" charset="0"/>
              </a:rPr>
              <a:t>       Advantages!</a:t>
            </a:r>
            <a:endParaRPr lang="en-US" sz="72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Autofit/>
          </a:bodyPr>
          <a:lstStyle/>
          <a:p>
            <a:pPr marL="285750" indent="-285750">
              <a:buFont typeface="Wingdings" pitchFamily="2" charset="2"/>
              <a:buChar char="v"/>
            </a:pPr>
            <a:r>
              <a:rPr lang="en-US" sz="2400" dirty="0">
                <a:solidFill>
                  <a:schemeClr val="bg1"/>
                </a:solidFill>
                <a:latin typeface="Algerian" pitchFamily="82" charset="0"/>
              </a:rPr>
              <a:t>INFORMATION EXCHANGE :</a:t>
            </a:r>
          </a:p>
          <a:p>
            <a:r>
              <a:rPr lang="en-US" sz="2400" dirty="0">
                <a:solidFill>
                  <a:schemeClr val="bg1"/>
                </a:solidFill>
                <a:latin typeface="Castellar" pitchFamily="18" charset="0"/>
              </a:rPr>
              <a:t>  INTRANET CAN BE USED AS A COMMUNICATION HUB </a:t>
            </a:r>
          </a:p>
          <a:p>
            <a:r>
              <a:rPr lang="en-US" sz="2400" dirty="0">
                <a:solidFill>
                  <a:schemeClr val="bg1"/>
                </a:solidFill>
                <a:latin typeface="Castellar" pitchFamily="18" charset="0"/>
              </a:rPr>
              <a:t> WHERE EMPLOYEES STORE INFORMATION WHENEVER THEY</a:t>
            </a:r>
          </a:p>
          <a:p>
            <a:r>
              <a:rPr lang="en-US" sz="2400" dirty="0">
                <a:solidFill>
                  <a:schemeClr val="bg1"/>
                </a:solidFill>
                <a:latin typeface="Castellar" pitchFamily="18" charset="0"/>
              </a:rPr>
              <a:t> WANTED </a:t>
            </a:r>
            <a:r>
              <a:rPr lang="en-US" sz="2400" dirty="0" smtClean="0">
                <a:solidFill>
                  <a:schemeClr val="bg1"/>
                </a:solidFill>
                <a:latin typeface="Castellar" pitchFamily="18" charset="0"/>
              </a:rPr>
              <a:t>.</a:t>
            </a:r>
            <a:endParaRPr lang="en-US" sz="2400" dirty="0">
              <a:solidFill>
                <a:schemeClr val="bg1"/>
              </a:solidFill>
              <a:latin typeface="Castellar" pitchFamily="18" charset="0"/>
            </a:endParaRPr>
          </a:p>
          <a:p>
            <a:endParaRPr lang="en-US" sz="2400" dirty="0">
              <a:solidFill>
                <a:schemeClr val="bg1"/>
              </a:solidFill>
              <a:latin typeface="Castellar" pitchFamily="18" charset="0"/>
            </a:endParaRPr>
          </a:p>
          <a:p>
            <a:pPr marL="342900" indent="-342900">
              <a:buFont typeface="Wingdings" pitchFamily="2" charset="2"/>
              <a:buChar char="v"/>
            </a:pPr>
            <a:r>
              <a:rPr lang="en-US" sz="2400" dirty="0">
                <a:solidFill>
                  <a:schemeClr val="bg1"/>
                </a:solidFill>
                <a:latin typeface="Algerian" pitchFamily="82" charset="0"/>
              </a:rPr>
              <a:t>WEB PUBLISHING : </a:t>
            </a:r>
          </a:p>
          <a:p>
            <a:r>
              <a:rPr lang="en-US" sz="2400" dirty="0">
                <a:solidFill>
                  <a:schemeClr val="bg1"/>
                </a:solidFill>
                <a:latin typeface="Castellar" pitchFamily="18" charset="0"/>
              </a:rPr>
              <a:t> ALL THE INFORMATIONS CAN BE VIEWED VIA WEB BROWSER.</a:t>
            </a:r>
          </a:p>
          <a:p>
            <a:pPr marL="0" indent="0">
              <a:buNone/>
            </a:pPr>
            <a:endParaRPr lang="en-US" sz="2400" dirty="0">
              <a:solidFill>
                <a:schemeClr val="bg1"/>
              </a:solidFill>
            </a:endParaRPr>
          </a:p>
        </p:txBody>
      </p:sp>
    </p:spTree>
    <p:extLst>
      <p:ext uri="{BB962C8B-B14F-4D97-AF65-F5344CB8AC3E}">
        <p14:creationId xmlns:p14="http://schemas.microsoft.com/office/powerpoint/2010/main" val="293457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solidFill>
                  <a:srgbClr val="FF0000"/>
                </a:solidFill>
                <a:latin typeface="Algerian" panose="04020705040A02060702" pitchFamily="82" charset="0"/>
              </a:rPr>
              <a:t>  Intranet advantages.</a:t>
            </a:r>
            <a:endParaRPr lang="en-US" sz="54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fontScale="77500" lnSpcReduction="20000"/>
          </a:bodyPr>
          <a:lstStyle/>
          <a:p>
            <a:pPr marL="285750" indent="-285750">
              <a:buFont typeface="Wingdings" pitchFamily="2" charset="2"/>
              <a:buChar char="v"/>
            </a:pPr>
            <a:r>
              <a:rPr lang="en-US" sz="3200" dirty="0">
                <a:latin typeface="Algerian" pitchFamily="82" charset="0"/>
              </a:rPr>
              <a:t>DECISION MAKING :</a:t>
            </a:r>
          </a:p>
          <a:p>
            <a:endParaRPr lang="en-US" sz="3200" dirty="0">
              <a:latin typeface="Algerian" pitchFamily="82" charset="0"/>
            </a:endParaRPr>
          </a:p>
          <a:p>
            <a:r>
              <a:rPr lang="en-US" dirty="0">
                <a:latin typeface="Castellar" pitchFamily="18" charset="0"/>
              </a:rPr>
              <a:t>  FOR  AN  EFFECTIVE  DECISION  MAKING  THERE </a:t>
            </a:r>
          </a:p>
          <a:p>
            <a:r>
              <a:rPr lang="en-US" dirty="0">
                <a:latin typeface="Castellar" pitchFamily="18" charset="0"/>
              </a:rPr>
              <a:t> SHOULD BE ADEQUATE  INFORMATIONS  AVAILABLE .</a:t>
            </a:r>
          </a:p>
          <a:p>
            <a:endParaRPr lang="en-US" dirty="0">
              <a:latin typeface="Castellar" pitchFamily="18" charset="0"/>
            </a:endParaRPr>
          </a:p>
          <a:p>
            <a:endParaRPr lang="en-US" dirty="0">
              <a:latin typeface="Castellar" pitchFamily="18" charset="0"/>
            </a:endParaRPr>
          </a:p>
          <a:p>
            <a:endParaRPr lang="en-US" dirty="0">
              <a:latin typeface="Castellar" pitchFamily="18" charset="0"/>
            </a:endParaRPr>
          </a:p>
          <a:p>
            <a:pPr marL="342900" indent="-342900">
              <a:buFont typeface="Wingdings" pitchFamily="2" charset="2"/>
              <a:buChar char="v"/>
            </a:pPr>
            <a:r>
              <a:rPr lang="en-US" sz="3200" dirty="0">
                <a:latin typeface="Algerian" pitchFamily="82" charset="0"/>
              </a:rPr>
              <a:t> COLLABORATION :</a:t>
            </a:r>
          </a:p>
          <a:p>
            <a:endParaRPr lang="en-US" sz="3200" dirty="0">
              <a:latin typeface="Algerian" pitchFamily="82" charset="0"/>
            </a:endParaRPr>
          </a:p>
          <a:p>
            <a:r>
              <a:rPr lang="en-US" dirty="0">
                <a:latin typeface="Castellar" pitchFamily="18" charset="0"/>
              </a:rPr>
              <a:t> ANOTHER BENEFIT OF INTRANET IS THE LEVEL OF</a:t>
            </a:r>
          </a:p>
          <a:p>
            <a:r>
              <a:rPr lang="en-US" dirty="0">
                <a:latin typeface="Castellar" pitchFamily="18" charset="0"/>
              </a:rPr>
              <a:t> COLLABORATION IT PROVIDES .</a:t>
            </a:r>
          </a:p>
        </p:txBody>
      </p:sp>
    </p:spTree>
    <p:extLst>
      <p:ext uri="{BB962C8B-B14F-4D97-AF65-F5344CB8AC3E}">
        <p14:creationId xmlns:p14="http://schemas.microsoft.com/office/powerpoint/2010/main" val="2895920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0000" lnSpcReduction="20000"/>
          </a:bodyPr>
          <a:lstStyle/>
          <a:p>
            <a:endParaRPr lang="en-US" sz="4800" dirty="0" smtClean="0">
              <a:solidFill>
                <a:schemeClr val="bg1"/>
              </a:solidFill>
              <a:latin typeface="Algerian" panose="04020705040A02060702" pitchFamily="82" charset="0"/>
            </a:endParaRPr>
          </a:p>
          <a:p>
            <a:endParaRPr lang="en-US" sz="4800" dirty="0">
              <a:solidFill>
                <a:schemeClr val="bg1"/>
              </a:solidFill>
              <a:latin typeface="Algerian" panose="04020705040A02060702" pitchFamily="82" charset="0"/>
            </a:endParaRPr>
          </a:p>
          <a:p>
            <a:pPr marL="0" indent="0">
              <a:buNone/>
            </a:pPr>
            <a:endParaRPr lang="en-US" sz="4800" dirty="0">
              <a:solidFill>
                <a:schemeClr val="bg1"/>
              </a:solidFill>
              <a:latin typeface="Algerian" panose="04020705040A02060702" pitchFamily="82" charset="0"/>
            </a:endParaRPr>
          </a:p>
          <a:p>
            <a:pPr marL="0" indent="0">
              <a:buNone/>
            </a:pPr>
            <a:r>
              <a:rPr lang="en-US" sz="6200" dirty="0" smtClean="0">
                <a:solidFill>
                  <a:schemeClr val="bg1"/>
                </a:solidFill>
                <a:latin typeface="Algerian" panose="04020705040A02060702" pitchFamily="82" charset="0"/>
              </a:rPr>
              <a:t>Disadvantage </a:t>
            </a:r>
            <a:r>
              <a:rPr lang="en-US" sz="6200" dirty="0">
                <a:solidFill>
                  <a:schemeClr val="bg1"/>
                </a:solidFill>
                <a:latin typeface="Algerian" panose="04020705040A02060702" pitchFamily="82" charset="0"/>
              </a:rPr>
              <a:t>of </a:t>
            </a:r>
            <a:r>
              <a:rPr lang="en-US" sz="6200" dirty="0" smtClean="0">
                <a:solidFill>
                  <a:schemeClr val="bg1"/>
                </a:solidFill>
                <a:latin typeface="Algerian" panose="04020705040A02060702" pitchFamily="82" charset="0"/>
              </a:rPr>
              <a:t>intranet.</a:t>
            </a:r>
            <a:r>
              <a:rPr lang="en-US" dirty="0" smtClean="0">
                <a:solidFill>
                  <a:schemeClr val="bg1"/>
                </a:solidFill>
              </a:rPr>
              <a:t> </a:t>
            </a:r>
            <a:endParaRPr lang="en-US" dirty="0">
              <a:solidFill>
                <a:schemeClr val="bg1"/>
              </a:solidFill>
            </a:endParaRPr>
          </a:p>
          <a:p>
            <a:endParaRPr lang="en-US" dirty="0" smtClean="0">
              <a:solidFill>
                <a:schemeClr val="bg1"/>
              </a:solidFill>
            </a:endParaRPr>
          </a:p>
          <a:p>
            <a:endParaRPr lang="en-US" dirty="0">
              <a:solidFill>
                <a:schemeClr val="bg1"/>
              </a:solidFill>
            </a:endParaRPr>
          </a:p>
          <a:p>
            <a:endParaRPr lang="en-US" dirty="0" smtClean="0">
              <a:solidFill>
                <a:schemeClr val="bg1"/>
              </a:solidFill>
            </a:endParaRPr>
          </a:p>
          <a:p>
            <a:pPr marL="0" indent="0">
              <a:buNone/>
            </a:pPr>
            <a:r>
              <a:rPr lang="en-US" dirty="0" smtClean="0">
                <a:solidFill>
                  <a:schemeClr val="bg1"/>
                </a:solidFill>
              </a:rPr>
              <a:t>                                                                                                                                    </a:t>
            </a:r>
          </a:p>
          <a:p>
            <a:pPr marL="0" indent="0">
              <a:buNone/>
            </a:pPr>
            <a:r>
              <a:rPr lang="en-US" sz="3200" dirty="0">
                <a:solidFill>
                  <a:schemeClr val="bg1"/>
                </a:solidFill>
              </a:rPr>
              <a:t> </a:t>
            </a:r>
            <a:r>
              <a:rPr lang="en-US" sz="3200" dirty="0" smtClean="0">
                <a:solidFill>
                  <a:schemeClr val="bg1"/>
                </a:solidFill>
              </a:rPr>
              <a:t>                                                                                                                                                      </a:t>
            </a:r>
            <a:r>
              <a:rPr lang="en-US" sz="4100" dirty="0" smtClean="0">
                <a:solidFill>
                  <a:schemeClr val="bg1"/>
                </a:solidFill>
              </a:rPr>
              <a:t>(VIVEK)</a:t>
            </a:r>
            <a:endParaRPr lang="en-US" sz="4100" dirty="0">
              <a:solidFill>
                <a:schemeClr val="bg1"/>
              </a:solidFill>
            </a:endParaRPr>
          </a:p>
        </p:txBody>
      </p:sp>
    </p:spTree>
    <p:extLst>
      <p:ext uri="{BB962C8B-B14F-4D97-AF65-F5344CB8AC3E}">
        <p14:creationId xmlns:p14="http://schemas.microsoft.com/office/powerpoint/2010/main" val="2326785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solidFill>
                  <a:srgbClr val="FF0000"/>
                </a:solidFill>
                <a:latin typeface="Algerian" panose="04020705040A02060702" pitchFamily="82" charset="0"/>
              </a:rPr>
              <a:t>DISADVANTAGES OF INTRANET!</a:t>
            </a:r>
            <a:endParaRPr lang="en-US" sz="48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lstStyle/>
          <a:p>
            <a:r>
              <a:rPr lang="en-US" sz="4400" dirty="0">
                <a:solidFill>
                  <a:schemeClr val="bg1"/>
                </a:solidFill>
                <a:latin typeface="Algerian" panose="04020705040A02060702" pitchFamily="82" charset="0"/>
              </a:rPr>
              <a:t>Implementation and complexity </a:t>
            </a:r>
            <a:endParaRPr lang="en-US" sz="4400" dirty="0" smtClean="0">
              <a:solidFill>
                <a:schemeClr val="bg1"/>
              </a:solidFill>
              <a:latin typeface="Algerian" panose="04020705040A02060702" pitchFamily="82" charset="0"/>
            </a:endParaRPr>
          </a:p>
          <a:p>
            <a:r>
              <a:rPr lang="en-US" dirty="0" smtClean="0">
                <a:solidFill>
                  <a:schemeClr val="bg1"/>
                </a:solidFill>
              </a:rPr>
              <a:t>The </a:t>
            </a:r>
            <a:r>
              <a:rPr lang="en-US" dirty="0">
                <a:solidFill>
                  <a:schemeClr val="bg1"/>
                </a:solidFill>
              </a:rPr>
              <a:t>cost of implementing intranets are usually high (Depending on the type of intranet solutions and the number of users). Additionally it needs separate training and upgrade for using the intranet solution effectively. All these require time and effort which makes it difficult the implementation process.</a:t>
            </a:r>
          </a:p>
          <a:p>
            <a:pPr marL="0" indent="0">
              <a:buNone/>
            </a:pPr>
            <a:endParaRPr lang="en-US" dirty="0">
              <a:solidFill>
                <a:schemeClr val="bg1"/>
              </a:solidFill>
            </a:endParaRPr>
          </a:p>
          <a:p>
            <a:pPr marL="0" indent="0">
              <a:buNone/>
            </a:pPr>
            <a:r>
              <a:rPr lang="en-US" dirty="0" smtClean="0">
                <a:solidFill>
                  <a:schemeClr val="bg1"/>
                </a:solidFill>
              </a:rPr>
              <a:t>Intranets </a:t>
            </a:r>
            <a:r>
              <a:rPr lang="en-US" dirty="0">
                <a:solidFill>
                  <a:schemeClr val="bg1"/>
                </a:solidFill>
              </a:rPr>
              <a:t>are considered to be complex in nature. Due to their complexity many employees feel overwhelmed and unwilling to use it. And also intranet users needs to do separate administration which can be time consuming. </a:t>
            </a:r>
            <a:br>
              <a:rPr lang="en-US" dirty="0">
                <a:solidFill>
                  <a:schemeClr val="bg1"/>
                </a:solidFill>
              </a:rPr>
            </a:br>
            <a:r>
              <a:rPr lang="en-US" dirty="0" smtClean="0">
                <a:solidFill>
                  <a:schemeClr val="bg1"/>
                </a:solidFill>
              </a:rPr>
              <a:t> </a:t>
            </a:r>
            <a:endParaRPr lang="en-US" dirty="0">
              <a:solidFill>
                <a:schemeClr val="bg1"/>
              </a:solidFill>
            </a:endParaRPr>
          </a:p>
        </p:txBody>
      </p:sp>
    </p:spTree>
    <p:extLst>
      <p:ext uri="{BB962C8B-B14F-4D97-AF65-F5344CB8AC3E}">
        <p14:creationId xmlns:p14="http://schemas.microsoft.com/office/powerpoint/2010/main" val="2549981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a:solidFill>
                  <a:srgbClr val="FF0000"/>
                </a:solidFill>
                <a:latin typeface="Algerian" panose="04020705040A02060702" pitchFamily="82" charset="0"/>
              </a:rPr>
              <a:t>Security and </a:t>
            </a:r>
            <a:r>
              <a:rPr lang="en-US" sz="5400" dirty="0" smtClean="0">
                <a:solidFill>
                  <a:srgbClr val="FF0000"/>
                </a:solidFill>
                <a:latin typeface="Algerian" panose="04020705040A02060702" pitchFamily="82" charset="0"/>
              </a:rPr>
              <a:t>onboarding.</a:t>
            </a:r>
            <a:r>
              <a:rPr lang="en-US" dirty="0" smtClean="0">
                <a:solidFill>
                  <a:srgbClr val="FF0000"/>
                </a:solidFill>
                <a:latin typeface="Algerian" panose="04020705040A02060702" pitchFamily="82" charset="0"/>
              </a:rPr>
              <a:t> </a:t>
            </a:r>
            <a:endParaRPr lang="en-US"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sz="2800" dirty="0">
                <a:solidFill>
                  <a:schemeClr val="bg1"/>
                </a:solidFill>
              </a:rPr>
              <a:t>Al though intranet systems doe contain many security measures, it is still vulnerable to security risks. Unless there are firewalls or gateways, your private </a:t>
            </a:r>
            <a:r>
              <a:rPr lang="en-US" sz="2800" dirty="0" err="1">
                <a:solidFill>
                  <a:schemeClr val="bg1"/>
                </a:solidFill>
              </a:rPr>
              <a:t>informations</a:t>
            </a:r>
            <a:r>
              <a:rPr lang="en-US" sz="2800" dirty="0">
                <a:solidFill>
                  <a:schemeClr val="bg1"/>
                </a:solidFill>
              </a:rPr>
              <a:t> can be accessed by a third party. Therefore, when using intranet there is a loss of privacy for the corporates. </a:t>
            </a:r>
            <a:br>
              <a:rPr lang="en-US" sz="2800" dirty="0">
                <a:solidFill>
                  <a:schemeClr val="bg1"/>
                </a:solidFill>
              </a:rPr>
            </a:br>
            <a:endParaRPr lang="en-US" sz="2800" dirty="0">
              <a:solidFill>
                <a:schemeClr val="bg1"/>
              </a:solidFill>
            </a:endParaRPr>
          </a:p>
          <a:p>
            <a:r>
              <a:rPr lang="en-US" sz="2800" dirty="0" smtClean="0">
                <a:solidFill>
                  <a:schemeClr val="bg1"/>
                </a:solidFill>
              </a:rPr>
              <a:t>In </a:t>
            </a:r>
            <a:r>
              <a:rPr lang="en-US" sz="2800" dirty="0">
                <a:solidFill>
                  <a:schemeClr val="bg1"/>
                </a:solidFill>
              </a:rPr>
              <a:t>intranet always the employees should be satisfied at the point of launch. If there are no valued content, staff will not use it anymore. Therefore, content plays an important role here. </a:t>
            </a:r>
            <a:br>
              <a:rPr lang="en-US" sz="2800" dirty="0">
                <a:solidFill>
                  <a:schemeClr val="bg1"/>
                </a:solidFill>
              </a:rPr>
            </a:br>
            <a:endParaRPr lang="en-US" sz="2800" dirty="0">
              <a:solidFill>
                <a:schemeClr val="bg1"/>
              </a:solidFill>
            </a:endParaRPr>
          </a:p>
        </p:txBody>
      </p:sp>
    </p:spTree>
    <p:extLst>
      <p:ext uri="{BB962C8B-B14F-4D97-AF65-F5344CB8AC3E}">
        <p14:creationId xmlns:p14="http://schemas.microsoft.com/office/powerpoint/2010/main" val="610945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000" dirty="0" smtClean="0">
                <a:solidFill>
                  <a:srgbClr val="FF0000"/>
                </a:solidFill>
                <a:latin typeface="Algerian" panose="04020705040A02060702" pitchFamily="82" charset="0"/>
              </a:rPr>
              <a:t>        Updates OF INTRANET. </a:t>
            </a:r>
            <a:endParaRPr lang="en-US" sz="60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Autofit/>
          </a:bodyPr>
          <a:lstStyle/>
          <a:p>
            <a:r>
              <a:rPr lang="en-US" sz="3600" dirty="0">
                <a:solidFill>
                  <a:schemeClr val="bg1"/>
                </a:solidFill>
              </a:rPr>
              <a:t>An intranet solution that gets frequently updated is less prone to usability issues. But the problem remains in finding one. It can be extremely challenging to find an intranet solution that remains updated. These kinds of intranet systems most at times lack customer support. Hence, employees of the company will have a problem adopting to it.</a:t>
            </a:r>
            <a:br>
              <a:rPr lang="en-US" sz="3600" dirty="0">
                <a:solidFill>
                  <a:schemeClr val="bg1"/>
                </a:solidFill>
              </a:rPr>
            </a:br>
            <a:endParaRPr lang="en-US" sz="3600" dirty="0">
              <a:solidFill>
                <a:schemeClr val="bg1"/>
              </a:solidFill>
            </a:endParaRPr>
          </a:p>
        </p:txBody>
      </p:sp>
    </p:spTree>
    <p:extLst>
      <p:ext uri="{BB962C8B-B14F-4D97-AF65-F5344CB8AC3E}">
        <p14:creationId xmlns:p14="http://schemas.microsoft.com/office/powerpoint/2010/main" val="905246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6000" dirty="0" smtClean="0">
                <a:solidFill>
                  <a:srgbClr val="FF0000"/>
                </a:solidFill>
                <a:latin typeface="Algerian" panose="04020705040A02060702" pitchFamily="82" charset="0"/>
              </a:rPr>
              <a:t>    HISTORY OF INTRANET!</a:t>
            </a:r>
            <a:br>
              <a:rPr lang="en-US" sz="6000" dirty="0" smtClean="0">
                <a:solidFill>
                  <a:srgbClr val="FF0000"/>
                </a:solidFill>
                <a:latin typeface="Algerian" panose="04020705040A02060702" pitchFamily="82" charset="0"/>
              </a:rPr>
            </a:br>
            <a:r>
              <a:rPr lang="en-US" sz="6000" dirty="0">
                <a:solidFill>
                  <a:srgbClr val="FF0000"/>
                </a:solidFill>
                <a:latin typeface="Algerian" panose="04020705040A02060702" pitchFamily="82" charset="0"/>
              </a:rPr>
              <a:t> </a:t>
            </a:r>
            <a:r>
              <a:rPr lang="en-US" sz="6000" dirty="0" smtClean="0">
                <a:solidFill>
                  <a:srgbClr val="FF0000"/>
                </a:solidFill>
                <a:latin typeface="Algerian" panose="04020705040A02060702" pitchFamily="82" charset="0"/>
              </a:rPr>
              <a:t>                                                </a:t>
            </a:r>
            <a:r>
              <a:rPr lang="en-US" sz="2700" dirty="0" smtClean="0">
                <a:solidFill>
                  <a:srgbClr val="FF0000"/>
                </a:solidFill>
                <a:latin typeface="Algerian" panose="04020705040A02060702" pitchFamily="82" charset="0"/>
              </a:rPr>
              <a:t>(</a:t>
            </a:r>
            <a:r>
              <a:rPr lang="en-US" sz="2700" dirty="0" err="1" smtClean="0">
                <a:solidFill>
                  <a:srgbClr val="FF0000"/>
                </a:solidFill>
                <a:latin typeface="Algerian" panose="04020705040A02060702" pitchFamily="82" charset="0"/>
              </a:rPr>
              <a:t>sTUTI</a:t>
            </a:r>
            <a:r>
              <a:rPr lang="en-US" sz="2700" dirty="0" smtClean="0">
                <a:solidFill>
                  <a:srgbClr val="FF0000"/>
                </a:solidFill>
                <a:latin typeface="Algerian" panose="04020705040A02060702" pitchFamily="82" charset="0"/>
              </a:rPr>
              <a:t>)</a:t>
            </a:r>
            <a:endParaRPr lang="en-US" sz="27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a:bodyPr>
          <a:lstStyle/>
          <a:p>
            <a:r>
              <a:rPr lang="en-US" sz="2400" dirty="0">
                <a:solidFill>
                  <a:schemeClr val="bg1"/>
                </a:solidFill>
              </a:rPr>
              <a:t>In accordance to sources, the birth of the intranet fell on a 1994 – 1996, that was true prehistory from an IT systems point of view. Intranet history is bound up with the development of Internet – the global network. The idea of WWW, proposed in 1989 by Tim Berners-Lee and others, which aim was to enable the connection and access to many various sources, became the prototype for the first internal networks. The goal of intranet invention was to increase employees productivity through the easier access to documents, their faster circulation and more effective communication. Although, access to information was always a crucial matter, in fact, intranet offered lots more functionalities, i.e.: e-mail, group work support, audio-video communication, texts or personal data searching.</a:t>
            </a:r>
          </a:p>
        </p:txBody>
      </p:sp>
    </p:spTree>
    <p:extLst>
      <p:ext uri="{BB962C8B-B14F-4D97-AF65-F5344CB8AC3E}">
        <p14:creationId xmlns:p14="http://schemas.microsoft.com/office/powerpoint/2010/main" val="3079053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smtClean="0">
                <a:solidFill>
                  <a:srgbClr val="FF0000"/>
                </a:solidFill>
              </a:rPr>
              <a:t/>
            </a:r>
            <a:br>
              <a:rPr lang="en-US" sz="5400" dirty="0" smtClean="0">
                <a:solidFill>
                  <a:srgbClr val="FF0000"/>
                </a:solidFill>
              </a:rPr>
            </a:br>
            <a:r>
              <a:rPr lang="en-US" sz="5400" dirty="0">
                <a:solidFill>
                  <a:srgbClr val="FF0000"/>
                </a:solidFill>
              </a:rPr>
              <a:t/>
            </a:r>
            <a:br>
              <a:rPr lang="en-US" sz="5400" dirty="0">
                <a:solidFill>
                  <a:srgbClr val="FF0000"/>
                </a:solidFill>
              </a:rPr>
            </a:br>
            <a:r>
              <a:rPr lang="en-US" sz="5400" dirty="0" smtClean="0">
                <a:solidFill>
                  <a:srgbClr val="FF0000"/>
                </a:solidFill>
              </a:rPr>
              <a:t>                </a:t>
            </a:r>
            <a:r>
              <a:rPr lang="en-US" sz="5400" dirty="0" smtClean="0">
                <a:solidFill>
                  <a:srgbClr val="FF0000"/>
                </a:solidFill>
                <a:latin typeface="Algerian" panose="04020705040A02060702" pitchFamily="82" charset="0"/>
              </a:rPr>
              <a:t>What is intranet ?</a:t>
            </a:r>
            <a:r>
              <a:rPr lang="en-US" sz="5400" dirty="0">
                <a:solidFill>
                  <a:srgbClr val="FF0000"/>
                </a:solidFill>
              </a:rPr>
              <a:t/>
            </a:r>
            <a:br>
              <a:rPr lang="en-US" sz="5400" dirty="0">
                <a:solidFill>
                  <a:srgbClr val="FF0000"/>
                </a:solidFill>
              </a:rPr>
            </a:br>
            <a:r>
              <a:rPr lang="en-US" sz="5400" dirty="0" smtClean="0">
                <a:solidFill>
                  <a:srgbClr val="FF0000"/>
                </a:solidFill>
              </a:rPr>
              <a:t>  </a:t>
            </a:r>
            <a:r>
              <a:rPr lang="en-US" sz="3600" dirty="0" smtClean="0">
                <a:solidFill>
                  <a:srgbClr val="FF0000"/>
                </a:solidFill>
              </a:rPr>
              <a:t>                                                              </a:t>
            </a:r>
            <a:endParaRPr lang="en-US" sz="3600" dirty="0">
              <a:solidFill>
                <a:srgbClr val="FF0000"/>
              </a:solidFill>
            </a:endParaRPr>
          </a:p>
        </p:txBody>
      </p:sp>
      <p:sp>
        <p:nvSpPr>
          <p:cNvPr id="3" name="Content Placeholder 2"/>
          <p:cNvSpPr>
            <a:spLocks noGrp="1"/>
          </p:cNvSpPr>
          <p:nvPr>
            <p:ph idx="1"/>
          </p:nvPr>
        </p:nvSpPr>
        <p:spPr/>
        <p:txBody>
          <a:bodyPr/>
          <a:lstStyle/>
          <a:p>
            <a:r>
              <a:rPr lang="en-US" sz="2400" dirty="0" smtClean="0">
                <a:solidFill>
                  <a:srgbClr val="FF0000"/>
                </a:solidFill>
              </a:rPr>
              <a:t>                                                                                                                           </a:t>
            </a:r>
            <a:r>
              <a:rPr lang="en-US" sz="2400" dirty="0" smtClean="0">
                <a:solidFill>
                  <a:schemeClr val="bg1"/>
                </a:solidFill>
              </a:rPr>
              <a:t>(</a:t>
            </a:r>
            <a:r>
              <a:rPr lang="en-US" sz="2400" dirty="0" err="1">
                <a:solidFill>
                  <a:schemeClr val="bg1"/>
                </a:solidFill>
              </a:rPr>
              <a:t>Sparsh</a:t>
            </a:r>
            <a:r>
              <a:rPr lang="en-US" sz="2400" dirty="0">
                <a:solidFill>
                  <a:schemeClr val="bg1"/>
                </a:solidFill>
              </a:rPr>
              <a:t>/</a:t>
            </a:r>
            <a:r>
              <a:rPr lang="en-US" sz="2400" dirty="0" err="1">
                <a:solidFill>
                  <a:schemeClr val="bg1"/>
                </a:solidFill>
              </a:rPr>
              <a:t>krish.c</a:t>
            </a:r>
            <a:r>
              <a:rPr lang="en-US" sz="2400" dirty="0" smtClean="0">
                <a:solidFill>
                  <a:schemeClr val="bg1"/>
                </a:solidFill>
              </a:rPr>
              <a:t>)</a:t>
            </a:r>
          </a:p>
          <a:p>
            <a:endParaRPr lang="en-US" sz="2400" dirty="0">
              <a:solidFill>
                <a:schemeClr val="bg1"/>
              </a:solidFill>
            </a:endParaRPr>
          </a:p>
          <a:p>
            <a:r>
              <a:rPr lang="en-US" sz="3600" dirty="0" smtClean="0">
                <a:solidFill>
                  <a:schemeClr val="bg1"/>
                </a:solidFill>
              </a:rPr>
              <a:t>DEFINATION</a:t>
            </a:r>
            <a:r>
              <a:rPr lang="en-US" sz="3600" dirty="0">
                <a:solidFill>
                  <a:schemeClr val="bg1"/>
                </a:solidFill>
              </a:rPr>
              <a:t>:-An intranet is a private enterprise network, designed to support an organization’s employees to communicate, collaborate and perform their roles. It serves a broad range of purposes and uses, but at its core, an intranet is there to help employees.</a:t>
            </a:r>
          </a:p>
        </p:txBody>
      </p:sp>
    </p:spTree>
    <p:extLst>
      <p:ext uri="{BB962C8B-B14F-4D97-AF65-F5344CB8AC3E}">
        <p14:creationId xmlns:p14="http://schemas.microsoft.com/office/powerpoint/2010/main" val="198592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3600" dirty="0">
                <a:solidFill>
                  <a:srgbClr val="FF0000"/>
                </a:solidFill>
                <a:latin typeface="Algerian" panose="04020705040A02060702" pitchFamily="82" charset="0"/>
              </a:rPr>
              <a:t/>
            </a:r>
            <a:br>
              <a:rPr lang="en-US" sz="3600" dirty="0">
                <a:solidFill>
                  <a:srgbClr val="FF0000"/>
                </a:solidFill>
                <a:latin typeface="Algerian" panose="04020705040A02060702" pitchFamily="82" charset="0"/>
              </a:rPr>
            </a:br>
            <a:r>
              <a:rPr lang="en-US" sz="3600" dirty="0" err="1" smtClean="0">
                <a:solidFill>
                  <a:srgbClr val="FF0000"/>
                </a:solidFill>
                <a:latin typeface="Algerian" panose="04020705040A02060702" pitchFamily="82" charset="0"/>
              </a:rPr>
              <a:t>Diffference</a:t>
            </a:r>
            <a:r>
              <a:rPr lang="en-US" sz="3600" dirty="0" smtClean="0">
                <a:solidFill>
                  <a:srgbClr val="FF0000"/>
                </a:solidFill>
                <a:latin typeface="Algerian" panose="04020705040A02060702" pitchFamily="82" charset="0"/>
              </a:rPr>
              <a:t> between intranet and</a:t>
            </a:r>
            <a:r>
              <a:rPr lang="en-US" sz="3600" dirty="0">
                <a:solidFill>
                  <a:srgbClr val="FF0000"/>
                </a:solidFill>
                <a:latin typeface="Algerian" panose="04020705040A02060702" pitchFamily="82" charset="0"/>
              </a:rPr>
              <a:t> </a:t>
            </a:r>
            <a:r>
              <a:rPr lang="en-US" sz="3600" dirty="0" smtClean="0">
                <a:solidFill>
                  <a:srgbClr val="FF0000"/>
                </a:solidFill>
                <a:latin typeface="Algerian" panose="04020705040A02060702" pitchFamily="82" charset="0"/>
              </a:rPr>
              <a:t>internet.</a:t>
            </a:r>
            <a:r>
              <a:rPr lang="en-US" sz="3600" dirty="0" smtClean="0"/>
              <a:t/>
            </a:r>
            <a:br>
              <a:rPr lang="en-US" sz="3600" dirty="0" smtClean="0"/>
            </a:br>
            <a:r>
              <a:rPr lang="en-US" sz="3600" dirty="0"/>
              <a:t> </a:t>
            </a:r>
            <a:r>
              <a:rPr lang="en-US" sz="3600" dirty="0" smtClean="0"/>
              <a:t>                                                                                               </a:t>
            </a:r>
            <a:r>
              <a:rPr lang="en-US" sz="3100" dirty="0" smtClean="0">
                <a:solidFill>
                  <a:srgbClr val="FF0000"/>
                </a:solidFill>
              </a:rPr>
              <a:t>(HARSH)</a:t>
            </a:r>
            <a:endParaRPr lang="en-US" sz="3100" dirty="0">
              <a:solidFill>
                <a:srgbClr val="FF0000"/>
              </a:solidFill>
            </a:endParaRPr>
          </a:p>
        </p:txBody>
      </p:sp>
      <p:sp>
        <p:nvSpPr>
          <p:cNvPr id="3" name="Content Placeholder 2"/>
          <p:cNvSpPr>
            <a:spLocks noGrp="1"/>
          </p:cNvSpPr>
          <p:nvPr>
            <p:ph idx="1"/>
          </p:nvPr>
        </p:nvSpPr>
        <p:spPr>
          <a:xfrm>
            <a:off x="703720" y="2095130"/>
            <a:ext cx="10573294" cy="4419970"/>
          </a:xfrm>
        </p:spPr>
        <p:txBody>
          <a:bodyPr>
            <a:normAutofit fontScale="85000" lnSpcReduction="20000"/>
          </a:bodyPr>
          <a:lstStyle/>
          <a:p>
            <a:pPr>
              <a:buFont typeface="Arial" panose="020B0604020202020204" pitchFamily="34" charset="0"/>
              <a:buChar char="•"/>
            </a:pPr>
            <a:r>
              <a:rPr lang="en-US" dirty="0">
                <a:solidFill>
                  <a:srgbClr val="000000"/>
                </a:solidFill>
                <a:latin typeface="verdana" panose="020B0604030504040204" pitchFamily="34" charset="0"/>
              </a:rPr>
              <a:t>The Internet is a global system of computer networks available for everyone, whereas Intranet is a network of computers owned by any organization for a certain group of </a:t>
            </a:r>
            <a:r>
              <a:rPr lang="en-US" dirty="0" err="1" smtClean="0">
                <a:solidFill>
                  <a:srgbClr val="000000"/>
                </a:solidFill>
                <a:latin typeface="verdana" panose="020B0604030504040204" pitchFamily="34" charset="0"/>
              </a:rPr>
              <a:t>people.A</a:t>
            </a:r>
            <a:endParaRPr lang="en-US" dirty="0" smtClean="0">
              <a:solidFill>
                <a:srgbClr val="000000"/>
              </a:solidFill>
              <a:latin typeface="verdana" panose="020B0604030504040204" pitchFamily="34" charset="0"/>
            </a:endParaRPr>
          </a:p>
          <a:p>
            <a:pPr>
              <a:buFont typeface="Arial" panose="020B0604020202020204" pitchFamily="34" charset="0"/>
              <a:buChar char="•"/>
            </a:pPr>
            <a:r>
              <a:rPr lang="en-US" dirty="0">
                <a:solidFill>
                  <a:srgbClr val="000000"/>
                </a:solidFill>
                <a:latin typeface="verdana" panose="020B0604030504040204" pitchFamily="34" charset="0"/>
              </a:rPr>
              <a:t>The Internet is a public network, while Intranet is a private network.</a:t>
            </a:r>
          </a:p>
          <a:p>
            <a:pPr>
              <a:buFont typeface="Arial" panose="020B0604020202020204" pitchFamily="34" charset="0"/>
              <a:buChar char="•"/>
            </a:pPr>
            <a:r>
              <a:rPr lang="en-US" dirty="0">
                <a:solidFill>
                  <a:srgbClr val="000000"/>
                </a:solidFill>
                <a:latin typeface="verdana" panose="020B0604030504040204" pitchFamily="34" charset="0"/>
              </a:rPr>
              <a:t>The total number of users using the Internet is very high, whereas total users on Intranet are limited.</a:t>
            </a:r>
          </a:p>
          <a:p>
            <a:pPr>
              <a:buFont typeface="Arial" panose="020B0604020202020204" pitchFamily="34" charset="0"/>
              <a:buChar char="•"/>
            </a:pPr>
            <a:r>
              <a:rPr lang="en-US" dirty="0">
                <a:solidFill>
                  <a:srgbClr val="000000"/>
                </a:solidFill>
                <a:latin typeface="verdana" panose="020B0604030504040204" pitchFamily="34" charset="0"/>
              </a:rPr>
              <a:t>Information on the Internet is broad that involves almost every topic, category and field. In contrast, Intranet includes limited information that refers to any group or organization, such as the company's databases.</a:t>
            </a:r>
          </a:p>
          <a:p>
            <a:pPr>
              <a:buFont typeface="Arial" panose="020B0604020202020204" pitchFamily="34" charset="0"/>
              <a:buChar char="•"/>
            </a:pPr>
            <a:r>
              <a:rPr lang="en-US" dirty="0">
                <a:solidFill>
                  <a:srgbClr val="000000"/>
                </a:solidFill>
                <a:latin typeface="verdana" panose="020B0604030504040204" pitchFamily="34" charset="0"/>
              </a:rPr>
              <a:t>The Internet can be accessed and used by anyone, whereas the Intranet is limited to organization employees or admin with login details.</a:t>
            </a:r>
          </a:p>
          <a:p>
            <a:pPr>
              <a:buFont typeface="Arial" panose="020B0604020202020204" pitchFamily="34" charset="0"/>
              <a:buChar char="•"/>
            </a:pPr>
            <a:r>
              <a:rPr lang="en-US" dirty="0">
                <a:solidFill>
                  <a:srgbClr val="000000"/>
                </a:solidFill>
                <a:latin typeface="verdana" panose="020B0604030504040204" pitchFamily="34" charset="0"/>
              </a:rPr>
              <a:t>The Internet is a public network that is not considered safe, while the Intranet is a safer network.</a:t>
            </a:r>
          </a:p>
          <a:p>
            <a:pPr>
              <a:buFont typeface="Arial" panose="020B0604020202020204" pitchFamily="34" charset="0"/>
              <a:buChar char="•"/>
            </a:pPr>
            <a:r>
              <a:rPr lang="en-US" dirty="0">
                <a:solidFill>
                  <a:srgbClr val="000000"/>
                </a:solidFill>
                <a:latin typeface="verdana" panose="020B0604030504040204" pitchFamily="34" charset="0"/>
              </a:rPr>
              <a:t>The intranet is usually owned by a firm, institution, or organization, but any single person or an organization does not own the internet</a:t>
            </a:r>
          </a:p>
          <a:p>
            <a:pPr>
              <a:buFont typeface="Arial" panose="020B0604020202020204" pitchFamily="34" charset="0"/>
              <a:buChar char="•"/>
            </a:pPr>
            <a:endParaRPr lang="en-US" dirty="0">
              <a:solidFill>
                <a:srgbClr val="000000"/>
              </a:solidFill>
              <a:latin typeface="verdana" panose="020B0604030504040204" pitchFamily="34" charset="0"/>
            </a:endParaRPr>
          </a:p>
        </p:txBody>
      </p:sp>
    </p:spTree>
    <p:extLst>
      <p:ext uri="{BB962C8B-B14F-4D97-AF65-F5344CB8AC3E}">
        <p14:creationId xmlns:p14="http://schemas.microsoft.com/office/powerpoint/2010/main" val="1315585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i="1" dirty="0">
                <a:solidFill>
                  <a:srgbClr val="FF0000"/>
                </a:solidFill>
                <a:latin typeface="Algerian" panose="04020705040A02060702" pitchFamily="82" charset="0"/>
              </a:rPr>
              <a:t>DIFFERENCE BETWEEN INTRANET AND </a:t>
            </a:r>
            <a:r>
              <a:rPr lang="en-IN" b="1" i="1" dirty="0" smtClean="0">
                <a:solidFill>
                  <a:srgbClr val="FF0000"/>
                </a:solidFill>
                <a:latin typeface="Algerian" panose="04020705040A02060702" pitchFamily="82" charset="0"/>
              </a:rPr>
              <a:t>EXTRANET.                                           </a:t>
            </a:r>
            <a:br>
              <a:rPr lang="en-IN" b="1" i="1" dirty="0" smtClean="0">
                <a:solidFill>
                  <a:srgbClr val="FF0000"/>
                </a:solidFill>
                <a:latin typeface="Algerian" panose="04020705040A02060702" pitchFamily="82" charset="0"/>
              </a:rPr>
            </a:br>
            <a:r>
              <a:rPr lang="en-IN" b="1" i="1" dirty="0">
                <a:solidFill>
                  <a:srgbClr val="FF0000"/>
                </a:solidFill>
                <a:latin typeface="Algerian" panose="04020705040A02060702" pitchFamily="82" charset="0"/>
              </a:rPr>
              <a:t> </a:t>
            </a:r>
            <a:r>
              <a:rPr lang="en-IN" b="1" i="1" dirty="0" smtClean="0">
                <a:solidFill>
                  <a:srgbClr val="FF0000"/>
                </a:solidFill>
                <a:latin typeface="Algerian" panose="04020705040A02060702" pitchFamily="82" charset="0"/>
              </a:rPr>
              <a:t>                                                                   </a:t>
            </a:r>
            <a:r>
              <a:rPr lang="en-IN" sz="3100" b="1" i="1" dirty="0" smtClean="0">
                <a:solidFill>
                  <a:srgbClr val="FF0000"/>
                </a:solidFill>
                <a:latin typeface="Algerian" panose="04020705040A02060702" pitchFamily="82" charset="0"/>
              </a:rPr>
              <a:t>(KRISH.M)</a:t>
            </a:r>
            <a:endParaRPr lang="en-US" sz="31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Autofit/>
          </a:bodyPr>
          <a:lstStyle/>
          <a:p>
            <a:r>
              <a:rPr lang="en-IN" sz="2800" b="1" i="1" dirty="0">
                <a:solidFill>
                  <a:schemeClr val="bg1"/>
                </a:solidFill>
              </a:rPr>
              <a:t>INTRANET-</a:t>
            </a:r>
            <a:endParaRPr lang="en-US" sz="2800" dirty="0">
              <a:solidFill>
                <a:schemeClr val="bg1"/>
              </a:solidFill>
            </a:endParaRPr>
          </a:p>
          <a:p>
            <a:r>
              <a:rPr lang="en-IN" sz="2800" dirty="0">
                <a:solidFill>
                  <a:schemeClr val="bg1"/>
                </a:solidFill>
              </a:rPr>
              <a:t>An intranet is a private association, worked by an immense association or other affiliation, which uses web progresses, yet is shielded from the overall web</a:t>
            </a:r>
            <a:endParaRPr lang="en-US" sz="2800" dirty="0">
              <a:solidFill>
                <a:schemeClr val="bg1"/>
              </a:solidFill>
            </a:endParaRPr>
          </a:p>
          <a:p>
            <a:r>
              <a:rPr lang="en-IN" sz="2800" dirty="0">
                <a:solidFill>
                  <a:schemeClr val="bg1"/>
                </a:solidFill>
              </a:rPr>
              <a:t> </a:t>
            </a:r>
            <a:endParaRPr lang="en-US" sz="2800" dirty="0">
              <a:solidFill>
                <a:schemeClr val="bg1"/>
              </a:solidFill>
            </a:endParaRPr>
          </a:p>
          <a:p>
            <a:r>
              <a:rPr lang="en-IN" sz="2800" b="1" i="1" dirty="0">
                <a:solidFill>
                  <a:schemeClr val="bg1"/>
                </a:solidFill>
              </a:rPr>
              <a:t>EXTRANET</a:t>
            </a:r>
            <a:endParaRPr lang="en-US" sz="2800" dirty="0">
              <a:solidFill>
                <a:schemeClr val="bg1"/>
              </a:solidFill>
            </a:endParaRPr>
          </a:p>
          <a:p>
            <a:r>
              <a:rPr lang="en-IN" sz="2800" dirty="0">
                <a:solidFill>
                  <a:schemeClr val="bg1"/>
                </a:solidFill>
              </a:rPr>
              <a:t>An extranet is an intranet that is available to specific people from outside the association, or possibly shared by more than one affiliation.</a:t>
            </a:r>
            <a:endParaRPr lang="en-US" sz="2800" dirty="0">
              <a:solidFill>
                <a:schemeClr val="bg1"/>
              </a:solidFill>
            </a:endParaRPr>
          </a:p>
        </p:txBody>
      </p:sp>
    </p:spTree>
    <p:extLst>
      <p:ext uri="{BB962C8B-B14F-4D97-AF65-F5344CB8AC3E}">
        <p14:creationId xmlns:p14="http://schemas.microsoft.com/office/powerpoint/2010/main" val="1368879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FF0000"/>
                </a:solidFill>
                <a:latin typeface="Algerian" panose="04020705040A02060702" pitchFamily="82" charset="0"/>
              </a:rPr>
              <a:t>DIFFERENCE BETWEEN INTRANET &amp; EXTRANET.</a:t>
            </a:r>
            <a:endParaRPr lang="en-US" dirty="0">
              <a:solidFill>
                <a:srgbClr val="FF0000"/>
              </a:solidFill>
              <a:latin typeface="Algerian" panose="04020705040A02060702" pitchFamily="82" charset="0"/>
            </a:endParaRPr>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475209" y="2211633"/>
            <a:ext cx="5619750" cy="3648075"/>
          </a:xfrm>
          <a:prstGeom prst="rect">
            <a:avLst/>
          </a:prstGeom>
          <a:noFill/>
          <a:ln>
            <a:noFill/>
          </a:ln>
        </p:spPr>
      </p:pic>
      <p:pic>
        <p:nvPicPr>
          <p:cNvPr id="5" name="Graphic 2"/>
          <p:cNvPicPr>
            <a:picLocks/>
          </p:cNvPicPr>
          <p:nvPr/>
        </p:nvPicPr>
        <p:blipFill>
          <a:blip r:embed="rId3">
            <a:extLst>
              <a:ext uri="{96DAC541-7B7A-43D3-8B79-37D633B846F1}">
                <asvg:svgBlip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svg="http://schemas.microsoft.com/office/drawing/2016/SVG/main" xmlns:lc="http://schemas.openxmlformats.org/drawingml/2006/lockedCanvas" r:embed="rId8"/>
              </a:ext>
            </a:extLst>
          </a:blip>
          <a:stretch>
            <a:fillRect/>
          </a:stretch>
        </p:blipFill>
        <p:spPr>
          <a:xfrm>
            <a:off x="6473439" y="2888640"/>
            <a:ext cx="5396177" cy="3648075"/>
          </a:xfrm>
          <a:prstGeom prst="rect">
            <a:avLst/>
          </a:prstGeom>
        </p:spPr>
      </p:pic>
    </p:spTree>
    <p:extLst>
      <p:ext uri="{BB962C8B-B14F-4D97-AF65-F5344CB8AC3E}">
        <p14:creationId xmlns:p14="http://schemas.microsoft.com/office/powerpoint/2010/main" val="2526358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FF0000"/>
                </a:solidFill>
                <a:latin typeface="Algerian" panose="04020705040A02060702" pitchFamily="82" charset="0"/>
              </a:rPr>
              <a:t>BENEFITS OF INTRANET &amp; EXTRANET!</a:t>
            </a:r>
            <a:endParaRPr lang="en-US" dirty="0">
              <a:solidFill>
                <a:srgbClr val="FF0000"/>
              </a:solidFill>
              <a:latin typeface="Algerian" panose="04020705040A02060702" pitchFamily="82" charset="0"/>
            </a:endParaRPr>
          </a:p>
        </p:txBody>
      </p:sp>
      <p:pic>
        <p:nvPicPr>
          <p:cNvPr id="6" name="Graphic 3"/>
          <p:cNvPicPr>
            <a:picLocks noGrp="1"/>
          </p:cNvPicPr>
          <p:nvPr>
            <p:ph idx="1"/>
          </p:nvPr>
        </p:nvPicPr>
        <p:blipFill>
          <a:blip r:embed="rId2">
            <a:extLst>
              <a:ext uri="{96DAC541-7B7A-43D3-8B79-37D633B846F1}">
                <asvg:svgBlip xmlns=""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svg="http://schemas.microsoft.com/office/drawing/2016/SVG/main" xmlns:lc="http://schemas.openxmlformats.org/drawingml/2006/lockedCanvas" r:embed="rId10"/>
              </a:ext>
            </a:extLst>
          </a:blip>
          <a:stretch>
            <a:fillRect/>
          </a:stretch>
        </p:blipFill>
        <p:spPr>
          <a:xfrm>
            <a:off x="1202920" y="2110154"/>
            <a:ext cx="9784080" cy="4394646"/>
          </a:xfrm>
          <a:prstGeom prst="rect">
            <a:avLst/>
          </a:prstGeom>
        </p:spPr>
      </p:pic>
    </p:spTree>
    <p:extLst>
      <p:ext uri="{BB962C8B-B14F-4D97-AF65-F5344CB8AC3E}">
        <p14:creationId xmlns:p14="http://schemas.microsoft.com/office/powerpoint/2010/main" val="9759165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solidFill>
                  <a:srgbClr val="FF0000"/>
                </a:solidFill>
                <a:latin typeface="Algerian" panose="04020705040A02060702" pitchFamily="82" charset="0"/>
              </a:rPr>
              <a:t>        </a:t>
            </a:r>
            <a:r>
              <a:rPr lang="en-US" sz="8800" b="1" dirty="0" smtClean="0">
                <a:solidFill>
                  <a:srgbClr val="FF0000"/>
                </a:solidFill>
                <a:latin typeface="Algerian" panose="04020705040A02060702" pitchFamily="82" charset="0"/>
              </a:rPr>
              <a:t>  THANK you!!ag</a:t>
            </a:r>
            <a:endParaRPr lang="en-US" sz="8800" b="1"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lnSpcReduction="10000"/>
          </a:bodyPr>
          <a:lstStyle/>
          <a:p>
            <a:r>
              <a:rPr lang="en-US" dirty="0" smtClean="0">
                <a:solidFill>
                  <a:schemeClr val="bg1"/>
                </a:solidFill>
                <a:latin typeface="Bahnschrift Light Condensed" panose="020B0502040204020203" pitchFamily="34" charset="0"/>
              </a:rPr>
              <a:t>                                                                        1. (107)</a:t>
            </a:r>
            <a:r>
              <a:rPr lang="en-US" dirty="0" err="1" smtClean="0">
                <a:solidFill>
                  <a:schemeClr val="bg1"/>
                </a:solidFill>
                <a:latin typeface="Bahnschrift Light Condensed" panose="020B0502040204020203" pitchFamily="34" charset="0"/>
              </a:rPr>
              <a:t>Sparsh</a:t>
            </a:r>
            <a:r>
              <a:rPr lang="en-US" dirty="0" smtClean="0">
                <a:solidFill>
                  <a:schemeClr val="bg1"/>
                </a:solidFill>
                <a:latin typeface="Bahnschrift Light Condensed" panose="020B0502040204020203" pitchFamily="34" charset="0"/>
              </a:rPr>
              <a:t> Shah / (04)</a:t>
            </a:r>
            <a:r>
              <a:rPr lang="en-US" dirty="0" err="1" smtClean="0">
                <a:solidFill>
                  <a:schemeClr val="bg1"/>
                </a:solidFill>
                <a:latin typeface="Bahnschrift Light Condensed" panose="020B0502040204020203" pitchFamily="34" charset="0"/>
              </a:rPr>
              <a:t>Krish</a:t>
            </a:r>
            <a:r>
              <a:rPr lang="en-US" dirty="0" smtClean="0">
                <a:solidFill>
                  <a:schemeClr val="bg1"/>
                </a:solidFill>
                <a:latin typeface="Bahnschrift Light Condensed" panose="020B0502040204020203" pitchFamily="34" charset="0"/>
              </a:rPr>
              <a:t> </a:t>
            </a:r>
            <a:r>
              <a:rPr lang="en-US" dirty="0" err="1">
                <a:solidFill>
                  <a:schemeClr val="bg1"/>
                </a:solidFill>
                <a:latin typeface="Bahnschrift Light Condensed" panose="020B0502040204020203" pitchFamily="34" charset="0"/>
              </a:rPr>
              <a:t>C</a:t>
            </a:r>
            <a:r>
              <a:rPr lang="en-US" dirty="0" err="1" smtClean="0">
                <a:solidFill>
                  <a:schemeClr val="bg1"/>
                </a:solidFill>
                <a:latin typeface="Bahnschrift Light Condensed" panose="020B0502040204020203" pitchFamily="34" charset="0"/>
              </a:rPr>
              <a:t>hanchad</a:t>
            </a:r>
            <a:endParaRPr lang="en-US" dirty="0" smtClean="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2. (85)</a:t>
            </a:r>
            <a:r>
              <a:rPr lang="en-US" dirty="0" err="1" smtClean="0">
                <a:solidFill>
                  <a:schemeClr val="bg1"/>
                </a:solidFill>
                <a:latin typeface="Bahnschrift Light Condensed" panose="020B0502040204020203" pitchFamily="34" charset="0"/>
              </a:rPr>
              <a:t>Aniket</a:t>
            </a:r>
            <a:r>
              <a:rPr lang="en-US" dirty="0" smtClean="0">
                <a:solidFill>
                  <a:schemeClr val="bg1"/>
                </a:solidFill>
                <a:latin typeface="Bahnschrift Light Condensed" panose="020B0502040204020203" pitchFamily="34" charset="0"/>
              </a:rPr>
              <a:t> Shukla</a:t>
            </a:r>
            <a:endParaRPr lang="en-US" dirty="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3. (144)Meet </a:t>
            </a:r>
            <a:r>
              <a:rPr lang="en-US" dirty="0" err="1">
                <a:solidFill>
                  <a:schemeClr val="bg1"/>
                </a:solidFill>
                <a:latin typeface="Bahnschrift Light Condensed" panose="020B0502040204020203" pitchFamily="34" charset="0"/>
              </a:rPr>
              <a:t>M</a:t>
            </a:r>
            <a:r>
              <a:rPr lang="en-US" dirty="0" err="1" smtClean="0">
                <a:solidFill>
                  <a:schemeClr val="bg1"/>
                </a:solidFill>
                <a:latin typeface="Bahnschrift Light Condensed" panose="020B0502040204020203" pitchFamily="34" charset="0"/>
              </a:rPr>
              <a:t>endapara</a:t>
            </a:r>
            <a:endParaRPr lang="en-US" dirty="0" smtClean="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4. ()</a:t>
            </a:r>
            <a:r>
              <a:rPr lang="en-US" dirty="0" err="1" smtClean="0">
                <a:solidFill>
                  <a:schemeClr val="bg1"/>
                </a:solidFill>
                <a:latin typeface="Bahnschrift Light Condensed" panose="020B0502040204020203" pitchFamily="34" charset="0"/>
              </a:rPr>
              <a:t>Roshini</a:t>
            </a:r>
            <a:r>
              <a:rPr lang="en-US" dirty="0" smtClean="0">
                <a:solidFill>
                  <a:schemeClr val="bg1"/>
                </a:solidFill>
                <a:latin typeface="Bahnschrift Light Condensed" panose="020B0502040204020203" pitchFamily="34" charset="0"/>
              </a:rPr>
              <a:t> </a:t>
            </a:r>
            <a:r>
              <a:rPr lang="en-US" dirty="0">
                <a:solidFill>
                  <a:schemeClr val="bg1"/>
                </a:solidFill>
                <a:latin typeface="Bahnschrift Light Condensed" panose="020B0502040204020203" pitchFamily="34" charset="0"/>
              </a:rPr>
              <a:t>S</a:t>
            </a:r>
            <a:r>
              <a:rPr lang="en-US" dirty="0" smtClean="0">
                <a:solidFill>
                  <a:schemeClr val="bg1"/>
                </a:solidFill>
                <a:latin typeface="Bahnschrift Light Condensed" panose="020B0502040204020203" pitchFamily="34" charset="0"/>
              </a:rPr>
              <a:t>ingh</a:t>
            </a:r>
          </a:p>
          <a:p>
            <a:r>
              <a:rPr lang="en-US" dirty="0" smtClean="0">
                <a:solidFill>
                  <a:schemeClr val="bg1"/>
                </a:solidFill>
                <a:latin typeface="Bahnschrift Light Condensed" panose="020B0502040204020203" pitchFamily="34" charset="0"/>
              </a:rPr>
              <a:t>                                                                                             5. (68)</a:t>
            </a:r>
            <a:r>
              <a:rPr lang="en-US" dirty="0" err="1" smtClean="0">
                <a:solidFill>
                  <a:schemeClr val="bg1"/>
                </a:solidFill>
                <a:latin typeface="Bahnschrift Light Condensed" panose="020B0502040204020203" pitchFamily="34" charset="0"/>
              </a:rPr>
              <a:t>Vivek</a:t>
            </a:r>
            <a:r>
              <a:rPr lang="en-US" dirty="0" smtClean="0">
                <a:solidFill>
                  <a:schemeClr val="bg1"/>
                </a:solidFill>
                <a:latin typeface="Bahnschrift Light Condensed" panose="020B0502040204020203" pitchFamily="34" charset="0"/>
              </a:rPr>
              <a:t> </a:t>
            </a:r>
            <a:r>
              <a:rPr lang="en-US" dirty="0" err="1">
                <a:solidFill>
                  <a:schemeClr val="bg1"/>
                </a:solidFill>
                <a:latin typeface="Bahnschrift Light Condensed" panose="020B0502040204020203" pitchFamily="34" charset="0"/>
              </a:rPr>
              <a:t>P</a:t>
            </a:r>
            <a:r>
              <a:rPr lang="en-US" dirty="0" err="1" smtClean="0">
                <a:solidFill>
                  <a:schemeClr val="bg1"/>
                </a:solidFill>
                <a:latin typeface="Bahnschrift Light Condensed" panose="020B0502040204020203" pitchFamily="34" charset="0"/>
              </a:rPr>
              <a:t>urohit</a:t>
            </a:r>
            <a:endParaRPr lang="en-US" dirty="0" smtClean="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6. (125)</a:t>
            </a:r>
            <a:r>
              <a:rPr lang="en-US" dirty="0" err="1" smtClean="0">
                <a:solidFill>
                  <a:schemeClr val="bg1"/>
                </a:solidFill>
                <a:latin typeface="Bahnschrift Light Condensed" panose="020B0502040204020203" pitchFamily="34" charset="0"/>
              </a:rPr>
              <a:t>Stuti</a:t>
            </a:r>
            <a:r>
              <a:rPr lang="en-US" dirty="0" smtClean="0">
                <a:solidFill>
                  <a:schemeClr val="bg1"/>
                </a:solidFill>
                <a:latin typeface="Bahnschrift Light Condensed" panose="020B0502040204020203" pitchFamily="34" charset="0"/>
              </a:rPr>
              <a:t> </a:t>
            </a:r>
            <a:r>
              <a:rPr lang="en-US" dirty="0" err="1">
                <a:solidFill>
                  <a:schemeClr val="bg1"/>
                </a:solidFill>
                <a:latin typeface="Bahnschrift Light Condensed" panose="020B0502040204020203" pitchFamily="34" charset="0"/>
              </a:rPr>
              <a:t>L</a:t>
            </a:r>
            <a:r>
              <a:rPr lang="en-US" dirty="0" err="1" smtClean="0">
                <a:solidFill>
                  <a:schemeClr val="bg1"/>
                </a:solidFill>
                <a:latin typeface="Bahnschrift Light Condensed" panose="020B0502040204020203" pitchFamily="34" charset="0"/>
              </a:rPr>
              <a:t>imbachaiya</a:t>
            </a:r>
            <a:endParaRPr lang="en-US" dirty="0" smtClean="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7. (09)Harsh </a:t>
            </a:r>
            <a:r>
              <a:rPr lang="en-US" dirty="0" err="1">
                <a:solidFill>
                  <a:schemeClr val="bg1"/>
                </a:solidFill>
                <a:latin typeface="Bahnschrift Light Condensed" panose="020B0502040204020203" pitchFamily="34" charset="0"/>
              </a:rPr>
              <a:t>D</a:t>
            </a:r>
            <a:r>
              <a:rPr lang="en-US" dirty="0" err="1" smtClean="0">
                <a:solidFill>
                  <a:schemeClr val="bg1"/>
                </a:solidFill>
                <a:latin typeface="Bahnschrift Light Condensed" panose="020B0502040204020203" pitchFamily="34" charset="0"/>
              </a:rPr>
              <a:t>avra</a:t>
            </a:r>
            <a:endParaRPr lang="en-US" dirty="0" smtClean="0">
              <a:solidFill>
                <a:schemeClr val="bg1"/>
              </a:solidFill>
              <a:latin typeface="Bahnschrift Light Condensed" panose="020B0502040204020203" pitchFamily="34" charset="0"/>
            </a:endParaRPr>
          </a:p>
          <a:p>
            <a:r>
              <a:rPr lang="en-US" dirty="0" smtClean="0">
                <a:solidFill>
                  <a:schemeClr val="bg1"/>
                </a:solidFill>
                <a:latin typeface="Bahnschrift Light Condensed" panose="020B0502040204020203" pitchFamily="34" charset="0"/>
              </a:rPr>
              <a:t>                                                                                                             8. (43)</a:t>
            </a:r>
            <a:r>
              <a:rPr lang="en-US" dirty="0" err="1" smtClean="0">
                <a:solidFill>
                  <a:schemeClr val="bg1"/>
                </a:solidFill>
                <a:latin typeface="Bahnschrift Light Condensed" panose="020B0502040204020203" pitchFamily="34" charset="0"/>
              </a:rPr>
              <a:t>Krish</a:t>
            </a:r>
            <a:r>
              <a:rPr lang="en-US" dirty="0" smtClean="0">
                <a:solidFill>
                  <a:schemeClr val="bg1"/>
                </a:solidFill>
                <a:latin typeface="Bahnschrift Light Condensed" panose="020B0502040204020203" pitchFamily="34" charset="0"/>
              </a:rPr>
              <a:t> </a:t>
            </a:r>
            <a:r>
              <a:rPr lang="en-US" dirty="0" err="1" smtClean="0">
                <a:solidFill>
                  <a:schemeClr val="bg1"/>
                </a:solidFill>
                <a:latin typeface="Bahnschrift Light Condensed" panose="020B0502040204020203" pitchFamily="34" charset="0"/>
              </a:rPr>
              <a:t>Menat</a:t>
            </a:r>
            <a:endParaRPr lang="en-US" dirty="0" smtClean="0">
              <a:solidFill>
                <a:schemeClr val="bg1"/>
              </a:solidFill>
              <a:latin typeface="Bahnschrift Light Condensed" panose="020B0502040204020203" pitchFamily="34" charset="0"/>
            </a:endParaRPr>
          </a:p>
          <a:p>
            <a:r>
              <a:rPr lang="en-US" dirty="0">
                <a:solidFill>
                  <a:schemeClr val="bg1"/>
                </a:solidFill>
                <a:latin typeface="Bahnschrift Light Condensed" panose="020B0502040204020203" pitchFamily="34" charset="0"/>
              </a:rPr>
              <a:t> </a:t>
            </a:r>
            <a:r>
              <a:rPr lang="en-US" dirty="0" smtClean="0">
                <a:solidFill>
                  <a:schemeClr val="bg1"/>
                </a:solidFill>
                <a:latin typeface="Bahnschrift Light Condensed" panose="020B0502040204020203" pitchFamily="34" charset="0"/>
              </a:rPr>
              <a:t>                                                                                                                9.(75) </a:t>
            </a:r>
            <a:r>
              <a:rPr lang="en-US" dirty="0" err="1" smtClean="0">
                <a:solidFill>
                  <a:schemeClr val="bg1"/>
                </a:solidFill>
                <a:latin typeface="Bahnschrift Light Condensed" panose="020B0502040204020203" pitchFamily="34" charset="0"/>
              </a:rPr>
              <a:t>musatkim</a:t>
            </a:r>
            <a:r>
              <a:rPr lang="en-US" dirty="0" smtClean="0">
                <a:solidFill>
                  <a:schemeClr val="bg1"/>
                </a:solidFill>
                <a:latin typeface="Bahnschrift Light Condensed" panose="020B0502040204020203" pitchFamily="34" charset="0"/>
              </a:rPr>
              <a:t> </a:t>
            </a:r>
            <a:r>
              <a:rPr lang="en-US" smtClean="0">
                <a:solidFill>
                  <a:schemeClr val="bg1"/>
                </a:solidFill>
                <a:latin typeface="Bahnschrift Light Condensed" panose="020B0502040204020203" pitchFamily="34" charset="0"/>
              </a:rPr>
              <a:t>sayyad</a:t>
            </a:r>
            <a:endParaRPr lang="en-US" dirty="0">
              <a:solidFill>
                <a:schemeClr val="bg1"/>
              </a:solidFill>
              <a:latin typeface="Bahnschrift Light Condensed" panose="020B0502040204020203" pitchFamily="34" charset="0"/>
            </a:endParaRPr>
          </a:p>
        </p:txBody>
      </p:sp>
    </p:spTree>
    <p:extLst>
      <p:ext uri="{BB962C8B-B14F-4D97-AF65-F5344CB8AC3E}">
        <p14:creationId xmlns:p14="http://schemas.microsoft.com/office/powerpoint/2010/main" val="2584071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sz="5400" dirty="0" smtClean="0">
                <a:solidFill>
                  <a:srgbClr val="FF0000"/>
                </a:solidFill>
                <a:latin typeface="Algerian" panose="04020705040A02060702" pitchFamily="82" charset="0"/>
              </a:rPr>
              <a:t>Intranet meaning!</a:t>
            </a:r>
            <a:endParaRPr lang="en-US" sz="54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Autofit/>
          </a:bodyPr>
          <a:lstStyle/>
          <a:p>
            <a:r>
              <a:rPr lang="en-US" sz="2400" dirty="0" smtClean="0">
                <a:solidFill>
                  <a:schemeClr val="bg1"/>
                </a:solidFill>
              </a:rPr>
              <a:t>*Intranet </a:t>
            </a:r>
            <a:r>
              <a:rPr lang="en-US" sz="2400" dirty="0">
                <a:solidFill>
                  <a:schemeClr val="bg1"/>
                </a:solidFill>
              </a:rPr>
              <a:t>is defined as private network of computers within an organization with its own server and firewall. </a:t>
            </a:r>
            <a:endParaRPr lang="en-US" sz="2400" dirty="0" smtClean="0">
              <a:solidFill>
                <a:schemeClr val="bg1"/>
              </a:solidFill>
            </a:endParaRPr>
          </a:p>
          <a:p>
            <a:r>
              <a:rPr lang="en-US" sz="2400" dirty="0">
                <a:solidFill>
                  <a:schemeClr val="bg1"/>
                </a:solidFill>
              </a:rPr>
              <a:t>*</a:t>
            </a:r>
            <a:r>
              <a:rPr lang="en-US" sz="2400" dirty="0" smtClean="0">
                <a:solidFill>
                  <a:schemeClr val="bg1"/>
                </a:solidFill>
              </a:rPr>
              <a:t>Moreover </a:t>
            </a:r>
            <a:r>
              <a:rPr lang="en-US" sz="2400" dirty="0">
                <a:solidFill>
                  <a:schemeClr val="bg1"/>
                </a:solidFill>
              </a:rPr>
              <a:t>we can define Intranet </a:t>
            </a:r>
            <a:r>
              <a:rPr lang="en-US" sz="2400" dirty="0" err="1">
                <a:solidFill>
                  <a:schemeClr val="bg1"/>
                </a:solidFill>
              </a:rPr>
              <a:t>as:Intranet</a:t>
            </a:r>
            <a:r>
              <a:rPr lang="en-US" sz="2400" dirty="0">
                <a:solidFill>
                  <a:schemeClr val="bg1"/>
                </a:solidFill>
              </a:rPr>
              <a:t> is system in which multiple PCs are networked to be connected to each other</a:t>
            </a:r>
            <a:r>
              <a:rPr lang="en-US" sz="2400" dirty="0" smtClean="0">
                <a:solidFill>
                  <a:schemeClr val="bg1"/>
                </a:solidFill>
              </a:rPr>
              <a:t>.</a:t>
            </a:r>
          </a:p>
          <a:p>
            <a:r>
              <a:rPr lang="en-US" sz="2400" dirty="0">
                <a:solidFill>
                  <a:schemeClr val="bg1"/>
                </a:solidFill>
              </a:rPr>
              <a:t>*</a:t>
            </a:r>
            <a:r>
              <a:rPr lang="en-US" sz="2400" dirty="0" smtClean="0">
                <a:solidFill>
                  <a:schemeClr val="bg1"/>
                </a:solidFill>
              </a:rPr>
              <a:t> </a:t>
            </a:r>
            <a:r>
              <a:rPr lang="en-US" sz="2400" dirty="0">
                <a:solidFill>
                  <a:schemeClr val="bg1"/>
                </a:solidFill>
              </a:rPr>
              <a:t>PCs in intranet are not available to the world outside of the intranet</a:t>
            </a:r>
            <a:r>
              <a:rPr lang="en-US" sz="2400" dirty="0" smtClean="0">
                <a:solidFill>
                  <a:schemeClr val="bg1"/>
                </a:solidFill>
              </a:rPr>
              <a:t>.</a:t>
            </a:r>
          </a:p>
          <a:p>
            <a:r>
              <a:rPr lang="en-US" sz="2400" dirty="0" smtClean="0">
                <a:solidFill>
                  <a:schemeClr val="bg1"/>
                </a:solidFill>
              </a:rPr>
              <a:t>*Usually </a:t>
            </a:r>
            <a:r>
              <a:rPr lang="en-US" sz="2400" dirty="0">
                <a:solidFill>
                  <a:schemeClr val="bg1"/>
                </a:solidFill>
              </a:rPr>
              <a:t>each company or organization has their own Intranet network and members/employees of that company can access the computers in their intranet</a:t>
            </a:r>
            <a:r>
              <a:rPr lang="en-US" sz="2400" dirty="0" smtClean="0">
                <a:solidFill>
                  <a:schemeClr val="bg1"/>
                </a:solidFill>
              </a:rPr>
              <a:t>.</a:t>
            </a:r>
          </a:p>
          <a:p>
            <a:r>
              <a:rPr lang="en-US" sz="2400" dirty="0">
                <a:solidFill>
                  <a:schemeClr val="bg1"/>
                </a:solidFill>
              </a:rPr>
              <a:t>*</a:t>
            </a:r>
            <a:r>
              <a:rPr lang="en-US" sz="2400" dirty="0" smtClean="0">
                <a:solidFill>
                  <a:schemeClr val="bg1"/>
                </a:solidFill>
              </a:rPr>
              <a:t>Every </a:t>
            </a:r>
            <a:r>
              <a:rPr lang="en-US" sz="2400" dirty="0">
                <a:solidFill>
                  <a:schemeClr val="bg1"/>
                </a:solidFill>
              </a:rPr>
              <a:t>computer in internet is identified by a unique IP </a:t>
            </a:r>
            <a:r>
              <a:rPr lang="en-US" sz="2400" dirty="0" err="1">
                <a:solidFill>
                  <a:schemeClr val="bg1"/>
                </a:solidFill>
              </a:rPr>
              <a:t>address.Each</a:t>
            </a:r>
            <a:r>
              <a:rPr lang="en-US" sz="2400" dirty="0">
                <a:solidFill>
                  <a:schemeClr val="bg1"/>
                </a:solidFill>
              </a:rPr>
              <a:t> computer in Intranet is also identified by a IP Address, which is unique among the computers in that Intranet.</a:t>
            </a:r>
          </a:p>
        </p:txBody>
      </p:sp>
    </p:spTree>
    <p:extLst>
      <p:ext uri="{BB962C8B-B14F-4D97-AF65-F5344CB8AC3E}">
        <p14:creationId xmlns:p14="http://schemas.microsoft.com/office/powerpoint/2010/main" val="4090426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3">
                                            <p:txEl>
                                              <p:pRg st="0" end="0"/>
                                            </p:txEl>
                                          </p:spTgt>
                                        </p:tgtEl>
                                        <p:attrNameLst>
                                          <p:attrName>style.color</p:attrName>
                                        </p:attrNameLst>
                                      </p:cBhvr>
                                      <p:by>
                                        <p:hsl h="0" s="-12549" l="-25098"/>
                                      </p:by>
                                    </p:animClr>
                                    <p:animClr clrSpc="hsl" dir="cw">
                                      <p:cBhvr>
                                        <p:cTn id="7" dur="500" fill="hold"/>
                                        <p:tgtEl>
                                          <p:spTgt spid="3">
                                            <p:txEl>
                                              <p:pRg st="0" end="0"/>
                                            </p:txEl>
                                          </p:spTgt>
                                        </p:tgtEl>
                                        <p:attrNameLst>
                                          <p:attrName>fillcolor</p:attrName>
                                        </p:attrNameLst>
                                      </p:cBhvr>
                                      <p:by>
                                        <p:hsl h="0" s="-12549" l="-25098"/>
                                      </p:by>
                                    </p:animClr>
                                    <p:animClr clrSpc="hsl" dir="cw">
                                      <p:cBhvr>
                                        <p:cTn id="8" dur="500" fill="hold"/>
                                        <p:tgtEl>
                                          <p:spTgt spid="3">
                                            <p:txEl>
                                              <p:pRg st="0" end="0"/>
                                            </p:txEl>
                                          </p:spTgt>
                                        </p:tgtEl>
                                        <p:attrNameLst>
                                          <p:attrName>stroke.color</p:attrName>
                                        </p:attrNameLst>
                                      </p:cBhvr>
                                      <p:by>
                                        <p:hsl h="0" s="-12549" l="-25098"/>
                                      </p:by>
                                    </p:animClr>
                                    <p:set>
                                      <p:cBhvr>
                                        <p:cTn id="9" dur="500" fill="hold"/>
                                        <p:tgtEl>
                                          <p:spTgt spid="3">
                                            <p:txEl>
                                              <p:pRg st="0" end="0"/>
                                            </p:txEl>
                                          </p:spTgt>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4" presetClass="emph" presetSubtype="0" fill="hold" grpId="0" nodeType="clickEffect">
                                  <p:stCondLst>
                                    <p:cond delay="0"/>
                                  </p:stCondLst>
                                  <p:childTnLst>
                                    <p:animClr clrSpc="hsl" dir="cw">
                                      <p:cBhvr override="childStyle">
                                        <p:cTn id="13" dur="500" fill="hold"/>
                                        <p:tgtEl>
                                          <p:spTgt spid="3">
                                            <p:txEl>
                                              <p:pRg st="1" end="1"/>
                                            </p:txEl>
                                          </p:spTgt>
                                        </p:tgtEl>
                                        <p:attrNameLst>
                                          <p:attrName>style.color</p:attrName>
                                        </p:attrNameLst>
                                      </p:cBhvr>
                                      <p:by>
                                        <p:hsl h="0" s="-12549" l="-25098"/>
                                      </p:by>
                                    </p:animClr>
                                    <p:animClr clrSpc="hsl" dir="cw">
                                      <p:cBhvr>
                                        <p:cTn id="14" dur="500" fill="hold"/>
                                        <p:tgtEl>
                                          <p:spTgt spid="3">
                                            <p:txEl>
                                              <p:pRg st="1" end="1"/>
                                            </p:txEl>
                                          </p:spTgt>
                                        </p:tgtEl>
                                        <p:attrNameLst>
                                          <p:attrName>fillcolor</p:attrName>
                                        </p:attrNameLst>
                                      </p:cBhvr>
                                      <p:by>
                                        <p:hsl h="0" s="-12549" l="-25098"/>
                                      </p:by>
                                    </p:animClr>
                                    <p:animClr clrSpc="hsl" dir="cw">
                                      <p:cBhvr>
                                        <p:cTn id="15" dur="500" fill="hold"/>
                                        <p:tgtEl>
                                          <p:spTgt spid="3">
                                            <p:txEl>
                                              <p:pRg st="1" end="1"/>
                                            </p:txEl>
                                          </p:spTgt>
                                        </p:tgtEl>
                                        <p:attrNameLst>
                                          <p:attrName>stroke.color</p:attrName>
                                        </p:attrNameLst>
                                      </p:cBhvr>
                                      <p:by>
                                        <p:hsl h="0" s="-12549" l="-25098"/>
                                      </p:by>
                                    </p:animClr>
                                    <p:set>
                                      <p:cBhvr>
                                        <p:cTn id="16" dur="500" fill="hold"/>
                                        <p:tgtEl>
                                          <p:spTgt spid="3">
                                            <p:txEl>
                                              <p:pRg st="1" end="1"/>
                                            </p:txEl>
                                          </p:spTgt>
                                        </p:tgtEl>
                                        <p:attrNameLst>
                                          <p:attrName>fill.type</p:attrName>
                                        </p:attrNameLst>
                                      </p:cBhvr>
                                      <p:to>
                                        <p:strVal val="solid"/>
                                      </p:to>
                                    </p:set>
                                  </p:childTnLst>
                                </p:cTn>
                              </p:par>
                            </p:childTnLst>
                          </p:cTn>
                        </p:par>
                      </p:childTnLst>
                    </p:cTn>
                  </p:par>
                  <p:par>
                    <p:cTn id="17" fill="hold">
                      <p:stCondLst>
                        <p:cond delay="indefinite"/>
                      </p:stCondLst>
                      <p:childTnLst>
                        <p:par>
                          <p:cTn id="18" fill="hold">
                            <p:stCondLst>
                              <p:cond delay="0"/>
                            </p:stCondLst>
                            <p:childTnLst>
                              <p:par>
                                <p:cTn id="19" presetID="24" presetClass="emph" presetSubtype="0" fill="hold" grpId="0" nodeType="clickEffect">
                                  <p:stCondLst>
                                    <p:cond delay="0"/>
                                  </p:stCondLst>
                                  <p:childTnLst>
                                    <p:animClr clrSpc="hsl" dir="cw">
                                      <p:cBhvr override="childStyle">
                                        <p:cTn id="20" dur="500" fill="hold"/>
                                        <p:tgtEl>
                                          <p:spTgt spid="3">
                                            <p:txEl>
                                              <p:pRg st="2" end="2"/>
                                            </p:txEl>
                                          </p:spTgt>
                                        </p:tgtEl>
                                        <p:attrNameLst>
                                          <p:attrName>style.color</p:attrName>
                                        </p:attrNameLst>
                                      </p:cBhvr>
                                      <p:by>
                                        <p:hsl h="0" s="-12549" l="-25098"/>
                                      </p:by>
                                    </p:animClr>
                                    <p:animClr clrSpc="hsl" dir="cw">
                                      <p:cBhvr>
                                        <p:cTn id="21" dur="500" fill="hold"/>
                                        <p:tgtEl>
                                          <p:spTgt spid="3">
                                            <p:txEl>
                                              <p:pRg st="2" end="2"/>
                                            </p:txEl>
                                          </p:spTgt>
                                        </p:tgtEl>
                                        <p:attrNameLst>
                                          <p:attrName>fillcolor</p:attrName>
                                        </p:attrNameLst>
                                      </p:cBhvr>
                                      <p:by>
                                        <p:hsl h="0" s="-12549" l="-25098"/>
                                      </p:by>
                                    </p:animClr>
                                    <p:animClr clrSpc="hsl" dir="cw">
                                      <p:cBhvr>
                                        <p:cTn id="22" dur="500" fill="hold"/>
                                        <p:tgtEl>
                                          <p:spTgt spid="3">
                                            <p:txEl>
                                              <p:pRg st="2" end="2"/>
                                            </p:txEl>
                                          </p:spTgt>
                                        </p:tgtEl>
                                        <p:attrNameLst>
                                          <p:attrName>stroke.color</p:attrName>
                                        </p:attrNameLst>
                                      </p:cBhvr>
                                      <p:by>
                                        <p:hsl h="0" s="-12549" l="-25098"/>
                                      </p:by>
                                    </p:animClr>
                                    <p:set>
                                      <p:cBhvr>
                                        <p:cTn id="23" dur="500" fill="hold"/>
                                        <p:tgtEl>
                                          <p:spTgt spid="3">
                                            <p:txEl>
                                              <p:pRg st="2" end="2"/>
                                            </p:txEl>
                                          </p:spTgt>
                                        </p:tgtEl>
                                        <p:attrNameLst>
                                          <p:attrName>fill.type</p:attrName>
                                        </p:attrNameLst>
                                      </p:cBhvr>
                                      <p:to>
                                        <p:strVal val="solid"/>
                                      </p:to>
                                    </p:set>
                                  </p:childTnLst>
                                </p:cTn>
                              </p:par>
                            </p:childTnLst>
                          </p:cTn>
                        </p:par>
                      </p:childTnLst>
                    </p:cTn>
                  </p:par>
                  <p:par>
                    <p:cTn id="24" fill="hold">
                      <p:stCondLst>
                        <p:cond delay="indefinite"/>
                      </p:stCondLst>
                      <p:childTnLst>
                        <p:par>
                          <p:cTn id="25" fill="hold">
                            <p:stCondLst>
                              <p:cond delay="0"/>
                            </p:stCondLst>
                            <p:childTnLst>
                              <p:par>
                                <p:cTn id="26" presetID="24" presetClass="emph" presetSubtype="0" fill="hold" grpId="0" nodeType="clickEffect">
                                  <p:stCondLst>
                                    <p:cond delay="0"/>
                                  </p:stCondLst>
                                  <p:childTnLst>
                                    <p:animClr clrSpc="hsl" dir="cw">
                                      <p:cBhvr override="childStyle">
                                        <p:cTn id="27" dur="500" fill="hold"/>
                                        <p:tgtEl>
                                          <p:spTgt spid="3">
                                            <p:txEl>
                                              <p:pRg st="3" end="3"/>
                                            </p:txEl>
                                          </p:spTgt>
                                        </p:tgtEl>
                                        <p:attrNameLst>
                                          <p:attrName>style.color</p:attrName>
                                        </p:attrNameLst>
                                      </p:cBhvr>
                                      <p:by>
                                        <p:hsl h="0" s="-12549" l="-25098"/>
                                      </p:by>
                                    </p:animClr>
                                    <p:animClr clrSpc="hsl" dir="cw">
                                      <p:cBhvr>
                                        <p:cTn id="28" dur="500" fill="hold"/>
                                        <p:tgtEl>
                                          <p:spTgt spid="3">
                                            <p:txEl>
                                              <p:pRg st="3" end="3"/>
                                            </p:txEl>
                                          </p:spTgt>
                                        </p:tgtEl>
                                        <p:attrNameLst>
                                          <p:attrName>fillcolor</p:attrName>
                                        </p:attrNameLst>
                                      </p:cBhvr>
                                      <p:by>
                                        <p:hsl h="0" s="-12549" l="-25098"/>
                                      </p:by>
                                    </p:animClr>
                                    <p:animClr clrSpc="hsl" dir="cw">
                                      <p:cBhvr>
                                        <p:cTn id="29" dur="500" fill="hold"/>
                                        <p:tgtEl>
                                          <p:spTgt spid="3">
                                            <p:txEl>
                                              <p:pRg st="3" end="3"/>
                                            </p:txEl>
                                          </p:spTgt>
                                        </p:tgtEl>
                                        <p:attrNameLst>
                                          <p:attrName>stroke.color</p:attrName>
                                        </p:attrNameLst>
                                      </p:cBhvr>
                                      <p:by>
                                        <p:hsl h="0" s="-12549" l="-25098"/>
                                      </p:by>
                                    </p:animClr>
                                    <p:set>
                                      <p:cBhvr>
                                        <p:cTn id="30" dur="500" fill="hold"/>
                                        <p:tgtEl>
                                          <p:spTgt spid="3">
                                            <p:txEl>
                                              <p:pRg st="3" end="3"/>
                                            </p:txEl>
                                          </p:spTgt>
                                        </p:tgtEl>
                                        <p:attrNameLst>
                                          <p:attrName>fill.type</p:attrName>
                                        </p:attrNameLst>
                                      </p:cBhvr>
                                      <p:to>
                                        <p:strVal val="solid"/>
                                      </p:to>
                                    </p:set>
                                  </p:childTnLst>
                                </p:cTn>
                              </p:par>
                            </p:childTnLst>
                          </p:cTn>
                        </p:par>
                      </p:childTnLst>
                    </p:cTn>
                  </p:par>
                  <p:par>
                    <p:cTn id="31" fill="hold">
                      <p:stCondLst>
                        <p:cond delay="indefinite"/>
                      </p:stCondLst>
                      <p:childTnLst>
                        <p:par>
                          <p:cTn id="32" fill="hold">
                            <p:stCondLst>
                              <p:cond delay="0"/>
                            </p:stCondLst>
                            <p:childTnLst>
                              <p:par>
                                <p:cTn id="33" presetID="24" presetClass="emph" presetSubtype="0" fill="hold" grpId="0" nodeType="clickEffect">
                                  <p:stCondLst>
                                    <p:cond delay="0"/>
                                  </p:stCondLst>
                                  <p:childTnLst>
                                    <p:animClr clrSpc="hsl" dir="cw">
                                      <p:cBhvr override="childStyle">
                                        <p:cTn id="34" dur="500" fill="hold"/>
                                        <p:tgtEl>
                                          <p:spTgt spid="3">
                                            <p:txEl>
                                              <p:pRg st="4" end="4"/>
                                            </p:txEl>
                                          </p:spTgt>
                                        </p:tgtEl>
                                        <p:attrNameLst>
                                          <p:attrName>style.color</p:attrName>
                                        </p:attrNameLst>
                                      </p:cBhvr>
                                      <p:by>
                                        <p:hsl h="0" s="-12549" l="-25098"/>
                                      </p:by>
                                    </p:animClr>
                                    <p:animClr clrSpc="hsl" dir="cw">
                                      <p:cBhvr>
                                        <p:cTn id="35" dur="500" fill="hold"/>
                                        <p:tgtEl>
                                          <p:spTgt spid="3">
                                            <p:txEl>
                                              <p:pRg st="4" end="4"/>
                                            </p:txEl>
                                          </p:spTgt>
                                        </p:tgtEl>
                                        <p:attrNameLst>
                                          <p:attrName>fillcolor</p:attrName>
                                        </p:attrNameLst>
                                      </p:cBhvr>
                                      <p:by>
                                        <p:hsl h="0" s="-12549" l="-25098"/>
                                      </p:by>
                                    </p:animClr>
                                    <p:animClr clrSpc="hsl" dir="cw">
                                      <p:cBhvr>
                                        <p:cTn id="36" dur="500" fill="hold"/>
                                        <p:tgtEl>
                                          <p:spTgt spid="3">
                                            <p:txEl>
                                              <p:pRg st="4" end="4"/>
                                            </p:txEl>
                                          </p:spTgt>
                                        </p:tgtEl>
                                        <p:attrNameLst>
                                          <p:attrName>stroke.color</p:attrName>
                                        </p:attrNameLst>
                                      </p:cBhvr>
                                      <p:by>
                                        <p:hsl h="0" s="-12549" l="-25098"/>
                                      </p:by>
                                    </p:animClr>
                                    <p:set>
                                      <p:cBhvr>
                                        <p:cTn id="37" dur="500" fill="hold"/>
                                        <p:tgtEl>
                                          <p:spTgt spid="3">
                                            <p:txEl>
                                              <p:pRg st="4" end="4"/>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3703" y="511628"/>
            <a:ext cx="9601200" cy="1485900"/>
          </a:xfrm>
        </p:spPr>
        <p:txBody>
          <a:bodyPr>
            <a:normAutofit/>
          </a:bodyPr>
          <a:lstStyle/>
          <a:p>
            <a:r>
              <a:rPr lang="en-US" dirty="0" smtClean="0"/>
              <a:t>                           </a:t>
            </a:r>
            <a:r>
              <a:rPr lang="en-US" sz="6000" dirty="0" smtClean="0">
                <a:solidFill>
                  <a:srgbClr val="FF0000"/>
                </a:solidFill>
                <a:latin typeface="Algerian" panose="04020705040A02060702" pitchFamily="82" charset="0"/>
              </a:rPr>
              <a:t>Intranet.</a:t>
            </a:r>
            <a:endParaRPr lang="en-US" sz="6000" dirty="0">
              <a:solidFill>
                <a:srgbClr val="FF0000"/>
              </a:solidFill>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24303" y="2116870"/>
            <a:ext cx="5609166" cy="4206875"/>
          </a:xfrm>
        </p:spPr>
      </p:pic>
      <p:pic>
        <p:nvPicPr>
          <p:cNvPr id="5"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758" y="2116871"/>
            <a:ext cx="5110357" cy="4206874"/>
          </a:xfrm>
          <a:prstGeom prst="rect">
            <a:avLst/>
          </a:prstGeom>
        </p:spPr>
      </p:pic>
    </p:spTree>
    <p:extLst>
      <p:ext uri="{BB962C8B-B14F-4D97-AF65-F5344CB8AC3E}">
        <p14:creationId xmlns:p14="http://schemas.microsoft.com/office/powerpoint/2010/main" val="2970407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IN" dirty="0">
              <a:latin typeface="Comic Sans MS" panose="030F0702030302020204" pitchFamily="66" charset="0"/>
            </a:endParaRPr>
          </a:p>
        </p:txBody>
      </p:sp>
      <p:sp>
        <p:nvSpPr>
          <p:cNvPr id="3" name="Content Placeholder 2"/>
          <p:cNvSpPr>
            <a:spLocks noGrp="1"/>
          </p:cNvSpPr>
          <p:nvPr>
            <p:ph idx="1"/>
          </p:nvPr>
        </p:nvSpPr>
        <p:spPr/>
        <p:txBody>
          <a:bodyPr>
            <a:normAutofit/>
          </a:bodyPr>
          <a:lstStyle/>
          <a:p>
            <a:r>
              <a:rPr lang="en-IN" sz="6600" dirty="0" smtClean="0">
                <a:solidFill>
                  <a:schemeClr val="bg1"/>
                </a:solidFill>
                <a:latin typeface="Algerian" panose="04020705040A02060702" pitchFamily="82" charset="0"/>
              </a:rPr>
              <a:t> </a:t>
            </a:r>
            <a:r>
              <a:rPr lang="en-IN" sz="6600" dirty="0">
                <a:solidFill>
                  <a:schemeClr val="bg1"/>
                </a:solidFill>
                <a:latin typeface="Algerian" panose="04020705040A02060702" pitchFamily="82" charset="0"/>
              </a:rPr>
              <a:t>Why we </a:t>
            </a:r>
            <a:r>
              <a:rPr lang="en-IN" sz="6600" dirty="0" smtClean="0">
                <a:solidFill>
                  <a:schemeClr val="bg1"/>
                </a:solidFill>
                <a:latin typeface="Algerian" panose="04020705040A02060702" pitchFamily="82" charset="0"/>
              </a:rPr>
              <a:t>use it ?</a:t>
            </a:r>
            <a:endParaRPr lang="en-IN" sz="6600" dirty="0">
              <a:solidFill>
                <a:schemeClr val="bg1"/>
              </a:solidFill>
              <a:latin typeface="Algerian" panose="04020705040A02060702" pitchFamily="82" charset="0"/>
            </a:endParaRPr>
          </a:p>
          <a:p>
            <a:endParaRPr lang="en-IN" sz="6600" dirty="0" smtClean="0">
              <a:solidFill>
                <a:schemeClr val="bg1"/>
              </a:solidFill>
              <a:latin typeface="Algerian" panose="04020705040A02060702" pitchFamily="82" charset="0"/>
            </a:endParaRPr>
          </a:p>
          <a:p>
            <a:r>
              <a:rPr lang="en-IN" sz="6600" dirty="0">
                <a:solidFill>
                  <a:schemeClr val="bg1"/>
                </a:solidFill>
                <a:latin typeface="Algerian" panose="04020705040A02060702" pitchFamily="82" charset="0"/>
              </a:rPr>
              <a:t> </a:t>
            </a:r>
            <a:r>
              <a:rPr lang="en-IN" sz="6600" dirty="0" smtClean="0">
                <a:solidFill>
                  <a:schemeClr val="bg1"/>
                </a:solidFill>
                <a:latin typeface="Algerian" panose="04020705040A02060702" pitchFamily="82" charset="0"/>
              </a:rPr>
              <a:t>                                     </a:t>
            </a:r>
            <a:r>
              <a:rPr lang="en-IN" sz="3200" dirty="0" smtClean="0">
                <a:solidFill>
                  <a:schemeClr val="bg1"/>
                </a:solidFill>
                <a:latin typeface="Algerian" panose="04020705040A02060702" pitchFamily="82" charset="0"/>
              </a:rPr>
              <a:t>                     </a:t>
            </a:r>
          </a:p>
          <a:p>
            <a:r>
              <a:rPr lang="en-IN" sz="3200" dirty="0">
                <a:solidFill>
                  <a:schemeClr val="bg1"/>
                </a:solidFill>
                <a:latin typeface="Algerian" panose="04020705040A02060702" pitchFamily="82" charset="0"/>
              </a:rPr>
              <a:t> </a:t>
            </a:r>
            <a:r>
              <a:rPr lang="en-IN" sz="3200" dirty="0" smtClean="0">
                <a:solidFill>
                  <a:schemeClr val="bg1"/>
                </a:solidFill>
                <a:latin typeface="Algerian" panose="04020705040A02060702" pitchFamily="82" charset="0"/>
              </a:rPr>
              <a:t>                                                         (</a:t>
            </a:r>
            <a:r>
              <a:rPr lang="en-IN" sz="3200" dirty="0" err="1" smtClean="0">
                <a:solidFill>
                  <a:schemeClr val="bg1"/>
                </a:solidFill>
                <a:latin typeface="Algerian" panose="04020705040A02060702" pitchFamily="82" charset="0"/>
              </a:rPr>
              <a:t>Aniket</a:t>
            </a:r>
            <a:r>
              <a:rPr lang="en-IN" sz="3200" dirty="0" smtClean="0">
                <a:solidFill>
                  <a:schemeClr val="bg1"/>
                </a:solidFill>
                <a:latin typeface="Algerian" panose="04020705040A02060702" pitchFamily="82" charset="0"/>
              </a:rPr>
              <a:t> Shukla)</a:t>
            </a:r>
            <a:endParaRPr lang="en-IN" sz="3200" dirty="0">
              <a:solidFill>
                <a:schemeClr val="bg1"/>
              </a:solidFill>
              <a:latin typeface="Algerian" panose="04020705040A02060702" pitchFamily="82" charset="0"/>
            </a:endParaRPr>
          </a:p>
        </p:txBody>
      </p:sp>
      <p:sp>
        <p:nvSpPr>
          <p:cNvPr id="5" name="TextBox 4">
            <a:extLst>
              <a:ext uri="{FF2B5EF4-FFF2-40B4-BE49-F238E27FC236}">
                <a16:creationId xmlns:a16="http://schemas.microsoft.com/office/drawing/2014/main" id="{BDD9CE35-2EB5-4348-A9B7-4BDB8CFA4036}"/>
              </a:ext>
            </a:extLst>
          </p:cNvPr>
          <p:cNvSpPr txBox="1"/>
          <p:nvPr/>
        </p:nvSpPr>
        <p:spPr>
          <a:xfrm>
            <a:off x="5332558" y="2562568"/>
            <a:ext cx="1828800" cy="1828800"/>
          </a:xfrm>
          <a:prstGeom prst="rect">
            <a:avLst/>
          </a:prstGeom>
          <a:noFill/>
        </p:spPr>
        <p:txBody>
          <a:bodyPr wrap="square" rtlCol="0">
            <a:spAutoFit/>
          </a:bodyPr>
          <a:lstStyle/>
          <a:p>
            <a:pPr algn="l"/>
            <a:endParaRPr lang="en-US"/>
          </a:p>
        </p:txBody>
      </p:sp>
    </p:spTree>
    <p:extLst>
      <p:ext uri="{BB962C8B-B14F-4D97-AF65-F5344CB8AC3E}">
        <p14:creationId xmlns:p14="http://schemas.microsoft.com/office/powerpoint/2010/main" val="14582502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solidFill>
                  <a:srgbClr val="FF0000"/>
                </a:solidFill>
                <a:latin typeface="Algerian" panose="04020705040A02060702" pitchFamily="82" charset="0"/>
              </a:rPr>
              <a:t>         Use of intranet!</a:t>
            </a:r>
            <a:endParaRPr lang="en-US" sz="54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normAutofit lnSpcReduction="10000"/>
          </a:bodyPr>
          <a:lstStyle/>
          <a:p>
            <a:r>
              <a:rPr lang="en-IN" dirty="0">
                <a:latin typeface="Comic Sans MS" panose="030F0702030302020204" pitchFamily="66" charset="0"/>
              </a:rPr>
              <a:t> </a:t>
            </a:r>
            <a:r>
              <a:rPr lang="en-IN" dirty="0">
                <a:solidFill>
                  <a:schemeClr val="bg1"/>
                </a:solidFill>
                <a:latin typeface="Comic Sans MS" panose="030F0702030302020204" pitchFamily="66" charset="0"/>
              </a:rPr>
              <a:t>Increased</a:t>
            </a:r>
            <a:r>
              <a:rPr lang="en-US" dirty="0">
                <a:solidFill>
                  <a:schemeClr val="bg1"/>
                </a:solidFill>
                <a:latin typeface="Comic Sans MS" panose="030F0702030302020204" pitchFamily="66" charset="0"/>
              </a:rPr>
              <a:t> productivity for your teams</a:t>
            </a:r>
            <a:r>
              <a:rPr lang="en-IN" dirty="0">
                <a:solidFill>
                  <a:schemeClr val="bg1"/>
                </a:solidFill>
                <a:latin typeface="Comic Sans MS" panose="030F0702030302020204" pitchFamily="66" charset="0"/>
              </a:rPr>
              <a:t> :</a:t>
            </a:r>
          </a:p>
          <a:p>
            <a:endParaRPr lang="en-IN" dirty="0">
              <a:solidFill>
                <a:schemeClr val="bg1"/>
              </a:solidFill>
              <a:latin typeface="Comic Sans MS" panose="030F0702030302020204" pitchFamily="66" charset="0"/>
            </a:endParaRPr>
          </a:p>
          <a:p>
            <a:r>
              <a:rPr lang="en-IN" dirty="0">
                <a:solidFill>
                  <a:schemeClr val="bg1"/>
                </a:solidFill>
                <a:latin typeface="Comic Sans MS" panose="030F0702030302020204" pitchFamily="66" charset="0"/>
              </a:rPr>
              <a:t>An</a:t>
            </a:r>
            <a:r>
              <a:rPr lang="en-US" dirty="0">
                <a:solidFill>
                  <a:schemeClr val="bg1"/>
                </a:solidFill>
                <a:latin typeface="Comic Sans MS" panose="030F0702030302020204" pitchFamily="66" charset="0"/>
              </a:rPr>
              <a:t> intranet can: reduce email use; allow for quicker responses on small to medium issues; make information easy to find; give your team access to all the tools and information they need to effectively perform in their role</a:t>
            </a:r>
            <a:r>
              <a:rPr lang="en-US" dirty="0" smtClean="0">
                <a:solidFill>
                  <a:schemeClr val="bg1"/>
                </a:solidFill>
                <a:latin typeface="Comic Sans MS" panose="030F0702030302020204" pitchFamily="66" charset="0"/>
              </a:rPr>
              <a:t>.</a:t>
            </a:r>
          </a:p>
          <a:p>
            <a:r>
              <a:rPr lang="en-IN" dirty="0">
                <a:solidFill>
                  <a:schemeClr val="bg1"/>
                </a:solidFill>
                <a:latin typeface="Comic Sans MS" panose="030F0702030302020204" pitchFamily="66" charset="0"/>
              </a:rPr>
              <a:t>• Easy</a:t>
            </a:r>
            <a:r>
              <a:rPr lang="en-US" dirty="0">
                <a:solidFill>
                  <a:schemeClr val="bg1"/>
                </a:solidFill>
                <a:latin typeface="Comic Sans MS" panose="030F0702030302020204" pitchFamily="66" charset="0"/>
              </a:rPr>
              <a:t> collaboration</a:t>
            </a:r>
            <a:r>
              <a:rPr lang="en-IN" dirty="0">
                <a:solidFill>
                  <a:schemeClr val="bg1"/>
                </a:solidFill>
                <a:latin typeface="Comic Sans MS" panose="030F0702030302020204" pitchFamily="66" charset="0"/>
              </a:rPr>
              <a:t> :</a:t>
            </a:r>
          </a:p>
          <a:p>
            <a:endParaRPr lang="en-IN" dirty="0">
              <a:solidFill>
                <a:schemeClr val="bg1"/>
              </a:solidFill>
              <a:latin typeface="Comic Sans MS" panose="030F0702030302020204" pitchFamily="66" charset="0"/>
            </a:endParaRPr>
          </a:p>
          <a:p>
            <a:r>
              <a:rPr lang="en-IN" dirty="0">
                <a:solidFill>
                  <a:schemeClr val="bg1"/>
                </a:solidFill>
                <a:latin typeface="Comic Sans MS" panose="030F0702030302020204" pitchFamily="66" charset="0"/>
              </a:rPr>
              <a:t>Whether</a:t>
            </a:r>
            <a:r>
              <a:rPr lang="en-US" dirty="0">
                <a:solidFill>
                  <a:schemeClr val="bg1"/>
                </a:solidFill>
                <a:latin typeface="Comic Sans MS" panose="030F0702030302020204" pitchFamily="66" charset="0"/>
              </a:rPr>
              <a:t> your team are in the same location or not, an intranet makes it possible for your team to: communicate freely; easily exchange ideas; share documents with one another.</a:t>
            </a:r>
          </a:p>
          <a:p>
            <a:endParaRPr lang="en-US" dirty="0">
              <a:solidFill>
                <a:schemeClr val="bg1"/>
              </a:solidFill>
              <a:latin typeface="Comic Sans MS" panose="030F0702030302020204" pitchFamily="66" charset="0"/>
            </a:endParaRPr>
          </a:p>
        </p:txBody>
      </p:sp>
    </p:spTree>
    <p:extLst>
      <p:ext uri="{BB962C8B-B14F-4D97-AF65-F5344CB8AC3E}">
        <p14:creationId xmlns:p14="http://schemas.microsoft.com/office/powerpoint/2010/main" val="21351534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smtClean="0">
                <a:solidFill>
                  <a:srgbClr val="FF0000"/>
                </a:solidFill>
                <a:latin typeface="Algerian" panose="04020705040A02060702" pitchFamily="82" charset="0"/>
              </a:rPr>
              <a:t>       Intranet uses!</a:t>
            </a:r>
            <a:endParaRPr lang="en-US" sz="60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lstStyle/>
          <a:p>
            <a:r>
              <a:rPr lang="en-IN" dirty="0">
                <a:latin typeface="Comic Sans MS" panose="030F0702030302020204" pitchFamily="66" charset="0"/>
              </a:rPr>
              <a:t> </a:t>
            </a:r>
            <a:r>
              <a:rPr lang="en-IN" dirty="0">
                <a:solidFill>
                  <a:schemeClr val="bg1"/>
                </a:solidFill>
                <a:latin typeface="Comic Sans MS" panose="030F0702030302020204" pitchFamily="66" charset="0"/>
              </a:rPr>
              <a:t>An</a:t>
            </a:r>
            <a:r>
              <a:rPr lang="en-US" dirty="0">
                <a:solidFill>
                  <a:schemeClr val="bg1"/>
                </a:solidFill>
                <a:latin typeface="Comic Sans MS" panose="030F0702030302020204" pitchFamily="66" charset="0"/>
              </a:rPr>
              <a:t> engaged, connected workforce</a:t>
            </a:r>
            <a:r>
              <a:rPr lang="en-IN" dirty="0">
                <a:solidFill>
                  <a:schemeClr val="bg1"/>
                </a:solidFill>
                <a:latin typeface="Comic Sans MS" panose="030F0702030302020204" pitchFamily="66" charset="0"/>
              </a:rPr>
              <a:t> :</a:t>
            </a:r>
          </a:p>
          <a:p>
            <a:endParaRPr lang="en-IN" dirty="0">
              <a:solidFill>
                <a:schemeClr val="bg1"/>
              </a:solidFill>
              <a:latin typeface="Comic Sans MS" panose="030F0702030302020204" pitchFamily="66" charset="0"/>
            </a:endParaRPr>
          </a:p>
          <a:p>
            <a:r>
              <a:rPr lang="en-IN" dirty="0">
                <a:solidFill>
                  <a:schemeClr val="bg1"/>
                </a:solidFill>
                <a:latin typeface="Comic Sans MS" panose="030F0702030302020204" pitchFamily="66" charset="0"/>
              </a:rPr>
              <a:t>A</a:t>
            </a:r>
            <a:r>
              <a:rPr lang="en-US" dirty="0">
                <a:solidFill>
                  <a:schemeClr val="bg1"/>
                </a:solidFill>
                <a:latin typeface="Comic Sans MS" panose="030F0702030302020204" pitchFamily="66" charset="0"/>
              </a:rPr>
              <a:t> well-designed and modern intranet transforms the employee experience to promote efficiency, growth, innovation and connectedness – all key ingredients of an engaged workforce</a:t>
            </a:r>
            <a:r>
              <a:rPr lang="en-US" dirty="0" smtClean="0">
                <a:solidFill>
                  <a:schemeClr val="bg1"/>
                </a:solidFill>
                <a:latin typeface="Comic Sans MS" panose="030F0702030302020204" pitchFamily="66" charset="0"/>
              </a:rPr>
              <a:t>.</a:t>
            </a:r>
          </a:p>
          <a:p>
            <a:r>
              <a:rPr lang="en-IN" dirty="0">
                <a:solidFill>
                  <a:schemeClr val="bg1"/>
                </a:solidFill>
                <a:latin typeface="Comic Sans MS" panose="030F0702030302020204" pitchFamily="66" charset="0"/>
              </a:rPr>
              <a:t>Secure</a:t>
            </a:r>
            <a:r>
              <a:rPr lang="en-US" dirty="0">
                <a:solidFill>
                  <a:schemeClr val="bg1"/>
                </a:solidFill>
                <a:latin typeface="Comic Sans MS" panose="030F0702030302020204" pitchFamily="66" charset="0"/>
              </a:rPr>
              <a:t> knowledge management</a:t>
            </a:r>
            <a:r>
              <a:rPr lang="en-IN" dirty="0">
                <a:solidFill>
                  <a:schemeClr val="bg1"/>
                </a:solidFill>
                <a:latin typeface="Comic Sans MS" panose="030F0702030302020204" pitchFamily="66" charset="0"/>
              </a:rPr>
              <a:t> :</a:t>
            </a:r>
          </a:p>
          <a:p>
            <a:endParaRPr lang="en-IN" dirty="0">
              <a:solidFill>
                <a:schemeClr val="bg1"/>
              </a:solidFill>
              <a:latin typeface="Comic Sans MS" panose="030F0702030302020204" pitchFamily="66" charset="0"/>
            </a:endParaRPr>
          </a:p>
          <a:p>
            <a:r>
              <a:rPr lang="en-IN" dirty="0">
                <a:solidFill>
                  <a:schemeClr val="bg1"/>
                </a:solidFill>
                <a:latin typeface="Comic Sans MS" panose="030F0702030302020204" pitchFamily="66" charset="0"/>
              </a:rPr>
              <a:t>An</a:t>
            </a:r>
            <a:r>
              <a:rPr lang="en-US" dirty="0">
                <a:solidFill>
                  <a:schemeClr val="bg1"/>
                </a:solidFill>
                <a:latin typeface="Comic Sans MS" panose="030F0702030302020204" pitchFamily="66" charset="0"/>
              </a:rPr>
              <a:t> intranet provides one central place to store all your company documents, that are always up-to-date and can be accessed by anyone on your team.</a:t>
            </a:r>
          </a:p>
          <a:p>
            <a:endParaRPr lang="en-US" dirty="0">
              <a:solidFill>
                <a:schemeClr val="bg1"/>
              </a:solidFill>
              <a:latin typeface="Comic Sans MS" panose="030F0702030302020204" pitchFamily="66" charset="0"/>
            </a:endParaRPr>
          </a:p>
        </p:txBody>
      </p:sp>
    </p:spTree>
    <p:extLst>
      <p:ext uri="{BB962C8B-B14F-4D97-AF65-F5344CB8AC3E}">
        <p14:creationId xmlns:p14="http://schemas.microsoft.com/office/powerpoint/2010/main" val="2297138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solidFill>
                  <a:srgbClr val="FF0000"/>
                </a:solidFill>
                <a:latin typeface="Algerian" panose="04020705040A02060702" pitchFamily="82" charset="0"/>
              </a:rPr>
              <a:t>      Uses of intranet!</a:t>
            </a:r>
            <a:endParaRPr lang="en-US" sz="6000" dirty="0">
              <a:solidFill>
                <a:srgbClr val="FF0000"/>
              </a:solidFill>
              <a:latin typeface="Algerian" panose="04020705040A02060702" pitchFamily="82" charset="0"/>
            </a:endParaRPr>
          </a:p>
        </p:txBody>
      </p:sp>
      <p:sp>
        <p:nvSpPr>
          <p:cNvPr id="3" name="Content Placeholder 2"/>
          <p:cNvSpPr>
            <a:spLocks noGrp="1"/>
          </p:cNvSpPr>
          <p:nvPr>
            <p:ph idx="1"/>
          </p:nvPr>
        </p:nvSpPr>
        <p:spPr/>
        <p:txBody>
          <a:bodyPr/>
          <a:lstStyle/>
          <a:p>
            <a:r>
              <a:rPr lang="en-IN" dirty="0">
                <a:latin typeface="Comic Sans MS" panose="030F0702030302020204" pitchFamily="66" charset="0"/>
              </a:rPr>
              <a:t> </a:t>
            </a:r>
            <a:r>
              <a:rPr lang="en-US" dirty="0">
                <a:latin typeface="Comic Sans MS" panose="030F0702030302020204" pitchFamily="66" charset="0"/>
              </a:rPr>
              <a:t>Strong company culture</a:t>
            </a:r>
            <a:r>
              <a:rPr lang="en-IN" dirty="0">
                <a:latin typeface="Comic Sans MS" panose="030F0702030302020204" pitchFamily="66" charset="0"/>
              </a:rPr>
              <a:t> : </a:t>
            </a:r>
          </a:p>
          <a:p>
            <a:endParaRPr lang="en-IN" dirty="0">
              <a:latin typeface="Comic Sans MS" panose="030F0702030302020204" pitchFamily="66" charset="0"/>
            </a:endParaRPr>
          </a:p>
          <a:p>
            <a:r>
              <a:rPr lang="en-IN" dirty="0">
                <a:latin typeface="Comic Sans MS" panose="030F0702030302020204" pitchFamily="66" charset="0"/>
              </a:rPr>
              <a:t>Easy</a:t>
            </a:r>
            <a:r>
              <a:rPr lang="en-US" dirty="0">
                <a:latin typeface="Comic Sans MS" panose="030F0702030302020204" pitchFamily="66" charset="0"/>
              </a:rPr>
              <a:t> collaboration and communication fosters an environment for your team to interact and get to know one another, especially if you incorporate a social element into your intranet.</a:t>
            </a:r>
          </a:p>
          <a:p>
            <a:endParaRPr lang="en-US" dirty="0"/>
          </a:p>
        </p:txBody>
      </p:sp>
    </p:spTree>
    <p:extLst>
      <p:ext uri="{BB962C8B-B14F-4D97-AF65-F5344CB8AC3E}">
        <p14:creationId xmlns:p14="http://schemas.microsoft.com/office/powerpoint/2010/main" val="2020366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9149" y="583114"/>
            <a:ext cx="9784080" cy="1508760"/>
          </a:xfrm>
        </p:spPr>
        <p:txBody>
          <a:bodyPr>
            <a:normAutofit fontScale="90000"/>
          </a:bodyPr>
          <a:lstStyle/>
          <a:p>
            <a:r>
              <a:rPr lang="en-US" sz="4800" dirty="0" smtClean="0">
                <a:solidFill>
                  <a:srgbClr val="FF0000"/>
                </a:solidFill>
                <a:latin typeface="Algerian" panose="04020705040A02060702" pitchFamily="82" charset="0"/>
              </a:rPr>
              <a:t> Technology behind intranet?</a:t>
            </a:r>
            <a:r>
              <a:rPr lang="en-US" sz="4800" dirty="0">
                <a:solidFill>
                  <a:srgbClr val="FF0000"/>
                </a:solidFill>
                <a:latin typeface="Algerian" panose="04020705040A02060702" pitchFamily="82" charset="0"/>
              </a:rPr>
              <a:t/>
            </a:r>
            <a:br>
              <a:rPr lang="en-US" sz="4800" dirty="0">
                <a:solidFill>
                  <a:srgbClr val="FF0000"/>
                </a:solidFill>
                <a:latin typeface="Algerian" panose="04020705040A02060702" pitchFamily="82" charset="0"/>
              </a:rPr>
            </a:br>
            <a:r>
              <a:rPr lang="en-US" sz="4800" dirty="0" smtClean="0">
                <a:solidFill>
                  <a:srgbClr val="FF0000"/>
                </a:solidFill>
                <a:latin typeface="Algerian" panose="04020705040A02060702" pitchFamily="82" charset="0"/>
              </a:rPr>
              <a:t>                                                             </a:t>
            </a:r>
            <a:r>
              <a:rPr lang="en-US" sz="3100" dirty="0" smtClean="0">
                <a:solidFill>
                  <a:srgbClr val="FF0000"/>
                </a:solidFill>
                <a:latin typeface="Algerian" panose="04020705040A02060702" pitchFamily="82" charset="0"/>
              </a:rPr>
              <a:t>(Meet)</a:t>
            </a:r>
            <a:endParaRPr lang="en-US" sz="3100" dirty="0">
              <a:solidFill>
                <a:srgbClr val="FF0000"/>
              </a:solidFill>
              <a:latin typeface="Algerian" panose="04020705040A02060702" pitchFamily="82" charset="0"/>
            </a:endParaRPr>
          </a:p>
        </p:txBody>
      </p:sp>
      <p:sp>
        <p:nvSpPr>
          <p:cNvPr id="3" name="Content Placeholder 2"/>
          <p:cNvSpPr>
            <a:spLocks noGrp="1"/>
          </p:cNvSpPr>
          <p:nvPr>
            <p:ph idx="1"/>
          </p:nvPr>
        </p:nvSpPr>
        <p:spPr>
          <a:xfrm>
            <a:off x="939149" y="2363372"/>
            <a:ext cx="9784080" cy="4206240"/>
          </a:xfrm>
        </p:spPr>
        <p:txBody>
          <a:bodyPr/>
          <a:lstStyle/>
          <a:p>
            <a:r>
              <a:rPr lang="en-GB" dirty="0" smtClean="0">
                <a:solidFill>
                  <a:schemeClr val="bg1"/>
                </a:solidFill>
              </a:rPr>
              <a:t>*One </a:t>
            </a:r>
            <a:r>
              <a:rPr lang="en-GB" dirty="0">
                <a:solidFill>
                  <a:schemeClr val="bg1"/>
                </a:solidFill>
              </a:rPr>
              <a:t>or more inter-connected TCP/IP </a:t>
            </a:r>
            <a:r>
              <a:rPr lang="en-GB" dirty="0" smtClean="0">
                <a:solidFill>
                  <a:schemeClr val="bg1"/>
                </a:solidFill>
              </a:rPr>
              <a:t>network.</a:t>
            </a:r>
          </a:p>
          <a:p>
            <a:r>
              <a:rPr lang="en-GB" dirty="0">
                <a:solidFill>
                  <a:schemeClr val="bg1"/>
                </a:solidFill>
              </a:rPr>
              <a:t/>
            </a:r>
            <a:br>
              <a:rPr lang="en-GB" dirty="0">
                <a:solidFill>
                  <a:schemeClr val="bg1"/>
                </a:solidFill>
              </a:rPr>
            </a:br>
            <a:r>
              <a:rPr lang="en-GB" dirty="0">
                <a:solidFill>
                  <a:schemeClr val="bg1"/>
                </a:solidFill>
              </a:rPr>
              <a:t>THE TCP/IP PROTOCOL </a:t>
            </a:r>
            <a:r>
              <a:rPr lang="en-GB" dirty="0" err="1">
                <a:solidFill>
                  <a:schemeClr val="bg1"/>
                </a:solidFill>
              </a:rPr>
              <a:t>SUITEThe</a:t>
            </a:r>
            <a:r>
              <a:rPr lang="en-GB" dirty="0">
                <a:solidFill>
                  <a:schemeClr val="bg1"/>
                </a:solidFill>
              </a:rPr>
              <a:t> protocol stack used on the Internet is the Internet Protocol Suite. It is usually called TCP/IP after two of its most prominent protocols, but there are other protocols as well. The TCP/IP model is based on a five-layer model for networking. From bottom (the link) to top (the user application), these are the physical, data link, network, transport, and application layers. Not all layers are completely defined by the model, so these layers are “filled in” by external standards and protocols. The layers have names but no numbers, and although sometimes people speak of “Layer 2” or “Layer 3,” these are not TCP/IP terms. Terms like these are actually from the OSI Reference Model</a:t>
            </a:r>
            <a:endParaRPr lang="en-US" dirty="0">
              <a:solidFill>
                <a:schemeClr val="bg1"/>
              </a:solidFill>
            </a:endParaRPr>
          </a:p>
        </p:txBody>
      </p:sp>
    </p:spTree>
    <p:extLst>
      <p:ext uri="{BB962C8B-B14F-4D97-AF65-F5344CB8AC3E}">
        <p14:creationId xmlns:p14="http://schemas.microsoft.com/office/powerpoint/2010/main" val="382059796"/>
      </p:ext>
    </p:extLst>
  </p:cSld>
  <p:clrMapOvr>
    <a:masterClrMapping/>
  </p:clrMapOvr>
</p:sld>
</file>

<file path=ppt/tableStyles.xml><?xml version="1.0" encoding="utf-8"?>
<a:tblStyleLst xmlns:a="http://schemas.openxmlformats.org/drawingml/2006/main" def="{5C22544A-7EE6-4342-B048-85BDC9FD1C3A}"/>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18"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